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31" r:id="rId1"/>
    <p:sldMasterId id="2147483843" r:id="rId2"/>
  </p:sldMasterIdLst>
  <p:notesMasterIdLst>
    <p:notesMasterId r:id="rId39"/>
  </p:notesMasterIdLst>
  <p:handoutMasterIdLst>
    <p:handoutMasterId r:id="rId40"/>
  </p:handoutMasterIdLst>
  <p:sldIdLst>
    <p:sldId id="304" r:id="rId3"/>
    <p:sldId id="678" r:id="rId4"/>
    <p:sldId id="679" r:id="rId5"/>
    <p:sldId id="680" r:id="rId6"/>
    <p:sldId id="681" r:id="rId7"/>
    <p:sldId id="703" r:id="rId8"/>
    <p:sldId id="682" r:id="rId9"/>
    <p:sldId id="683" r:id="rId10"/>
    <p:sldId id="684" r:id="rId11"/>
    <p:sldId id="704" r:id="rId12"/>
    <p:sldId id="685" r:id="rId13"/>
    <p:sldId id="686" r:id="rId14"/>
    <p:sldId id="705" r:id="rId15"/>
    <p:sldId id="687" r:id="rId16"/>
    <p:sldId id="688" r:id="rId17"/>
    <p:sldId id="706" r:id="rId18"/>
    <p:sldId id="689" r:id="rId19"/>
    <p:sldId id="707" r:id="rId20"/>
    <p:sldId id="690" r:id="rId21"/>
    <p:sldId id="691" r:id="rId22"/>
    <p:sldId id="708" r:id="rId23"/>
    <p:sldId id="692" r:id="rId24"/>
    <p:sldId id="693" r:id="rId25"/>
    <p:sldId id="709" r:id="rId26"/>
    <p:sldId id="694" r:id="rId27"/>
    <p:sldId id="710" r:id="rId28"/>
    <p:sldId id="695" r:id="rId29"/>
    <p:sldId id="696" r:id="rId30"/>
    <p:sldId id="697" r:id="rId31"/>
    <p:sldId id="698" r:id="rId32"/>
    <p:sldId id="699" r:id="rId33"/>
    <p:sldId id="711" r:id="rId34"/>
    <p:sldId id="700" r:id="rId35"/>
    <p:sldId id="701" r:id="rId36"/>
    <p:sldId id="702" r:id="rId37"/>
    <p:sldId id="345" r:id="rId38"/>
  </p:sldIdLst>
  <p:sldSz cx="10160000" cy="7620000"/>
  <p:notesSz cx="6858000" cy="9144000"/>
  <p:defaultTextStyle>
    <a:defPPr>
      <a:defRPr lang="en-US"/>
    </a:defPPr>
    <a:lvl1pPr algn="l" rtl="0" fontAlgn="base">
      <a:spcBef>
        <a:spcPct val="0"/>
      </a:spcBef>
      <a:spcAft>
        <a:spcPct val="0"/>
      </a:spcAft>
      <a:defRPr sz="3200" kern="1200">
        <a:solidFill>
          <a:srgbClr val="414141"/>
        </a:solidFill>
        <a:latin typeface="Gill Sans Light" charset="0"/>
        <a:ea typeface="ヒラギノ角ゴ ProN W3" charset="0"/>
        <a:cs typeface="ヒラギノ角ゴ ProN W3" charset="0"/>
        <a:sym typeface="Gill Sans Light" charset="0"/>
      </a:defRPr>
    </a:lvl1pPr>
    <a:lvl2pPr marL="457200" algn="l" rtl="0" fontAlgn="base">
      <a:spcBef>
        <a:spcPct val="0"/>
      </a:spcBef>
      <a:spcAft>
        <a:spcPct val="0"/>
      </a:spcAft>
      <a:defRPr sz="3200" kern="1200">
        <a:solidFill>
          <a:srgbClr val="414141"/>
        </a:solidFill>
        <a:latin typeface="Gill Sans Light" charset="0"/>
        <a:ea typeface="ヒラギノ角ゴ ProN W3" charset="0"/>
        <a:cs typeface="ヒラギノ角ゴ ProN W3" charset="0"/>
        <a:sym typeface="Gill Sans Light" charset="0"/>
      </a:defRPr>
    </a:lvl2pPr>
    <a:lvl3pPr marL="914400" algn="l" rtl="0" fontAlgn="base">
      <a:spcBef>
        <a:spcPct val="0"/>
      </a:spcBef>
      <a:spcAft>
        <a:spcPct val="0"/>
      </a:spcAft>
      <a:defRPr sz="3200" kern="1200">
        <a:solidFill>
          <a:srgbClr val="414141"/>
        </a:solidFill>
        <a:latin typeface="Gill Sans Light" charset="0"/>
        <a:ea typeface="ヒラギノ角ゴ ProN W3" charset="0"/>
        <a:cs typeface="ヒラギノ角ゴ ProN W3" charset="0"/>
        <a:sym typeface="Gill Sans Light" charset="0"/>
      </a:defRPr>
    </a:lvl3pPr>
    <a:lvl4pPr marL="1371600" algn="l" rtl="0" fontAlgn="base">
      <a:spcBef>
        <a:spcPct val="0"/>
      </a:spcBef>
      <a:spcAft>
        <a:spcPct val="0"/>
      </a:spcAft>
      <a:defRPr sz="3200" kern="1200">
        <a:solidFill>
          <a:srgbClr val="414141"/>
        </a:solidFill>
        <a:latin typeface="Gill Sans Light" charset="0"/>
        <a:ea typeface="ヒラギノ角ゴ ProN W3" charset="0"/>
        <a:cs typeface="ヒラギノ角ゴ ProN W3" charset="0"/>
        <a:sym typeface="Gill Sans Light" charset="0"/>
      </a:defRPr>
    </a:lvl4pPr>
    <a:lvl5pPr marL="1828800" algn="l" rtl="0" fontAlgn="base">
      <a:spcBef>
        <a:spcPct val="0"/>
      </a:spcBef>
      <a:spcAft>
        <a:spcPct val="0"/>
      </a:spcAft>
      <a:defRPr sz="3200" kern="1200">
        <a:solidFill>
          <a:srgbClr val="414141"/>
        </a:solidFill>
        <a:latin typeface="Gill Sans Light" charset="0"/>
        <a:ea typeface="ヒラギノ角ゴ ProN W3" charset="0"/>
        <a:cs typeface="ヒラギノ角ゴ ProN W3" charset="0"/>
        <a:sym typeface="Gill Sans Light" charset="0"/>
      </a:defRPr>
    </a:lvl5pPr>
    <a:lvl6pPr marL="2286000" algn="l" defTabSz="457200" rtl="0" eaLnBrk="1" latinLnBrk="0" hangingPunct="1">
      <a:defRPr sz="3200" kern="1200">
        <a:solidFill>
          <a:srgbClr val="414141"/>
        </a:solidFill>
        <a:latin typeface="Gill Sans Light" charset="0"/>
        <a:ea typeface="ヒラギノ角ゴ ProN W3" charset="0"/>
        <a:cs typeface="ヒラギノ角ゴ ProN W3" charset="0"/>
        <a:sym typeface="Gill Sans Light" charset="0"/>
      </a:defRPr>
    </a:lvl6pPr>
    <a:lvl7pPr marL="2743200" algn="l" defTabSz="457200" rtl="0" eaLnBrk="1" latinLnBrk="0" hangingPunct="1">
      <a:defRPr sz="3200" kern="1200">
        <a:solidFill>
          <a:srgbClr val="414141"/>
        </a:solidFill>
        <a:latin typeface="Gill Sans Light" charset="0"/>
        <a:ea typeface="ヒラギノ角ゴ ProN W3" charset="0"/>
        <a:cs typeface="ヒラギノ角ゴ ProN W3" charset="0"/>
        <a:sym typeface="Gill Sans Light" charset="0"/>
      </a:defRPr>
    </a:lvl7pPr>
    <a:lvl8pPr marL="3200400" algn="l" defTabSz="457200" rtl="0" eaLnBrk="1" latinLnBrk="0" hangingPunct="1">
      <a:defRPr sz="3200" kern="1200">
        <a:solidFill>
          <a:srgbClr val="414141"/>
        </a:solidFill>
        <a:latin typeface="Gill Sans Light" charset="0"/>
        <a:ea typeface="ヒラギノ角ゴ ProN W3" charset="0"/>
        <a:cs typeface="ヒラギノ角ゴ ProN W3" charset="0"/>
        <a:sym typeface="Gill Sans Light" charset="0"/>
      </a:defRPr>
    </a:lvl8pPr>
    <a:lvl9pPr marL="3657600" algn="l" defTabSz="457200" rtl="0" eaLnBrk="1" latinLnBrk="0" hangingPunct="1">
      <a:defRPr sz="3200" kern="1200">
        <a:solidFill>
          <a:srgbClr val="414141"/>
        </a:solidFill>
        <a:latin typeface="Gill Sans Light" charset="0"/>
        <a:ea typeface="ヒラギノ角ゴ ProN W3" charset="0"/>
        <a:cs typeface="ヒラギノ角ゴ ProN W3" charset="0"/>
        <a:sym typeface="Gill Sans Light" charset="0"/>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s Kanakis" initials="MK" lastIdx="1" clrIdx="0">
    <p:extLst>
      <p:ext uri="{19B8F6BF-5375-455C-9EA6-DF929625EA0E}">
        <p15:presenceInfo xmlns:p15="http://schemas.microsoft.com/office/powerpoint/2012/main" userId="ba326d54e09cf0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80816" autoAdjust="0"/>
  </p:normalViewPr>
  <p:slideViewPr>
    <p:cSldViewPr>
      <p:cViewPr varScale="1">
        <p:scale>
          <a:sx n="60" d="100"/>
          <a:sy n="60" d="100"/>
        </p:scale>
        <p:origin x="1805" y="34"/>
      </p:cViewPr>
      <p:guideLst>
        <p:guide orient="horz" pos="2400"/>
        <p:guide pos="3200"/>
      </p:guideLst>
    </p:cSldViewPr>
  </p:slideViewPr>
  <p:outlineViewPr>
    <p:cViewPr>
      <p:scale>
        <a:sx n="33" d="100"/>
        <a:sy n="33" d="100"/>
      </p:scale>
      <p:origin x="96" y="592"/>
    </p:cViewPr>
  </p:outlineViewPr>
  <p:notesTextViewPr>
    <p:cViewPr>
      <p:scale>
        <a:sx n="100" d="100"/>
        <a:sy n="100" d="100"/>
      </p:scale>
      <p:origin x="0" y="0"/>
    </p:cViewPr>
  </p:notesTextViewPr>
  <p:sorterViewPr>
    <p:cViewPr>
      <p:scale>
        <a:sx n="141" d="100"/>
        <a:sy n="141" d="100"/>
      </p:scale>
      <p:origin x="0" y="464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1954A9-AFEB-3343-B051-DCC98CDABA49}" type="datetimeFigureOut">
              <a:rPr lang="en-US" smtClean="0"/>
              <a:t>05-Apr-24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B5570D-9468-AC45-9AE3-4B475694E96E}" type="slidenum">
              <a:rPr lang="en-US" smtClean="0"/>
              <a:t>‹#›</a:t>
            </a:fld>
            <a:endParaRPr lang="en-US"/>
          </a:p>
        </p:txBody>
      </p:sp>
    </p:spTree>
    <p:extLst>
      <p:ext uri="{BB962C8B-B14F-4D97-AF65-F5344CB8AC3E}">
        <p14:creationId xmlns:p14="http://schemas.microsoft.com/office/powerpoint/2010/main" val="2435215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Light" charset="0"/>
                <a:ea typeface="ヒラギノ角ゴ ProN W3" charset="-128"/>
                <a:cs typeface="ヒラギノ角ゴ ProN W3" charset="-128"/>
                <a:sym typeface="Gill Sans Light"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AB259F3-6CC8-BD4A-B3D6-B459FDC3E53E}" type="datetime1">
              <a:rPr lang="en-US"/>
              <a:pPr>
                <a:defRPr/>
              </a:pPr>
              <a:t>05-Apr-24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ill Sans Light" charset="0"/>
                <a:ea typeface="ヒラギノ角ゴ ProN W3" charset="-128"/>
                <a:cs typeface="ヒラギノ角ゴ ProN W3" charset="-128"/>
                <a:sym typeface="Gill Sans Light"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5FAEC74-AD7C-ED4F-9F2C-9E45BBD44514}" type="slidenum">
              <a:rPr lang="en-US"/>
              <a:pPr>
                <a:defRPr/>
              </a:pPr>
              <a:t>‹#›</a:t>
            </a:fld>
            <a:endParaRPr lang="en-US"/>
          </a:p>
        </p:txBody>
      </p:sp>
    </p:spTree>
    <p:extLst>
      <p:ext uri="{BB962C8B-B14F-4D97-AF65-F5344CB8AC3E}">
        <p14:creationId xmlns:p14="http://schemas.microsoft.com/office/powerpoint/2010/main" val="142639677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FAEC74-AD7C-ED4F-9F2C-9E45BBD44514}" type="slidenum">
              <a:rPr lang="en-US" smtClean="0"/>
              <a:pPr>
                <a:defRPr/>
              </a:pPr>
              <a:t>1</a:t>
            </a:fld>
            <a:endParaRPr lang="en-US"/>
          </a:p>
        </p:txBody>
      </p:sp>
    </p:spTree>
    <p:extLst>
      <p:ext uri="{BB962C8B-B14F-4D97-AF65-F5344CB8AC3E}">
        <p14:creationId xmlns:p14="http://schemas.microsoft.com/office/powerpoint/2010/main" val="207223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10</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898255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11</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339763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12</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376888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13</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211286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14</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1488473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15</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382971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16</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3846585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17</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3490689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18</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81567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19</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332716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2</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2113701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20</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215915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21</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4156642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22</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160194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23</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1535363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24</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3543233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25</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2314728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26</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3400037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27</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3206687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28</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3579581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29</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169720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3</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036941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30</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2092697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31</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679418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32</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481570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33</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1087753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34</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2396555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35</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169726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4</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213759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5</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66096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6</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223226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7</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210300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8</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2307207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pPr>
            <a:fld id="{36B9FFFD-CBB8-B743-A055-699AF9B4EBB6}" type="slidenum">
              <a:rPr lang="en-US" altLang="en-US" sz="1400">
                <a:solidFill>
                  <a:srgbClr val="FFFFFF"/>
                </a:solidFill>
                <a:ea typeface="Microsoft YaHei" charset="-122"/>
                <a:cs typeface="Lucida Sans Unicode" charset="0"/>
              </a:rPr>
              <a:pPr>
                <a:spcBef>
                  <a:spcPct val="0"/>
                </a:spcBef>
                <a:buClrTx/>
                <a:buFontTx/>
                <a:buNone/>
              </a:pPr>
              <a:t>9</a:t>
            </a:fld>
            <a:endParaRPr lang="en-US" altLang="en-US" sz="1400">
              <a:solidFill>
                <a:srgbClr val="FFFFFF"/>
              </a:solidFill>
              <a:ea typeface="Microsoft YaHei" charset="-122"/>
              <a:cs typeface="Lucida Sans Unicode" charset="0"/>
            </a:endParaRPr>
          </a:p>
        </p:txBody>
      </p:sp>
      <p:sp>
        <p:nvSpPr>
          <p:cNvPr id="921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77875" y="4776788"/>
            <a:ext cx="6218238" cy="45259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401683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88976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26230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595110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bwMode="auto">
          <a:xfrm>
            <a:off x="279400" y="1600200"/>
            <a:ext cx="9601200" cy="25273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pPr lvl="0"/>
            <a:r>
              <a:rPr lang="en-US">
                <a:sym typeface="Gill Sans Light" charset="0"/>
              </a:rPr>
              <a:t>Click to edit Master title style</a:t>
            </a:r>
          </a:p>
        </p:txBody>
      </p:sp>
      <p:sp>
        <p:nvSpPr>
          <p:cNvPr id="15363" name="Rectangle 2"/>
          <p:cNvSpPr>
            <a:spLocks noGrp="1" noChangeArrowheads="1"/>
          </p:cNvSpPr>
          <p:nvPr>
            <p:ph type="body" idx="1"/>
          </p:nvPr>
        </p:nvSpPr>
        <p:spPr bwMode="auto">
          <a:xfrm>
            <a:off x="279400" y="4114800"/>
            <a:ext cx="9601200" cy="1016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
        <p:nvSpPr>
          <p:cNvPr id="15364" name="Rounded Rectangle 3"/>
          <p:cNvSpPr>
            <a:spLocks noChangeArrowheads="1"/>
          </p:cNvSpPr>
          <p:nvPr/>
        </p:nvSpPr>
        <p:spPr bwMode="auto">
          <a:xfrm>
            <a:off x="0" y="7266384"/>
            <a:ext cx="10160000" cy="353616"/>
          </a:xfrm>
          <a:prstGeom prst="roundRect">
            <a:avLst>
              <a:gd name="adj" fmla="val 16667"/>
            </a:avLst>
          </a:prstGeom>
          <a:solidFill>
            <a:srgbClr val="800000"/>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pPr algn="ctr"/>
            <a:endParaRPr lang="en-US"/>
          </a:p>
        </p:txBody>
      </p:sp>
      <p:sp>
        <p:nvSpPr>
          <p:cNvPr id="15365" name="Rectangle 1"/>
          <p:cNvSpPr txBox="1">
            <a:spLocks noChangeArrowheads="1"/>
          </p:cNvSpPr>
          <p:nvPr/>
        </p:nvSpPr>
        <p:spPr bwMode="auto">
          <a:xfrm>
            <a:off x="279400" y="7264400"/>
            <a:ext cx="5376664"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38100" tIns="38100" rIns="38100" bIns="38100" anchor="ctr"/>
          <a:lstStyle>
            <a:lvl1pPr eaLnBrk="0" hangingPunct="0">
              <a:defRPr sz="3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3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3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3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3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3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3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3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3200">
                <a:solidFill>
                  <a:srgbClr val="414141"/>
                </a:solidFill>
                <a:latin typeface="Gill Sans Light" charset="0"/>
                <a:ea typeface="ヒラギノ角ゴ ProN W3" charset="0"/>
                <a:cs typeface="ヒラギノ角ゴ ProN W3" charset="0"/>
                <a:sym typeface="Gill Sans Light" charset="0"/>
              </a:defRPr>
            </a:lvl9pPr>
          </a:lstStyle>
          <a:p>
            <a:pPr eaLnBrk="1" hangingPunct="1">
              <a:defRPr/>
            </a:pPr>
            <a:r>
              <a:rPr lang="en-US" sz="1400" dirty="0">
                <a:solidFill>
                  <a:schemeClr val="bg1"/>
                </a:solidFill>
              </a:rPr>
              <a:t>ORamaVR – Unity Tutorial</a:t>
            </a:r>
          </a:p>
        </p:txBody>
      </p:sp>
    </p:spTree>
  </p:cSld>
  <p:clrMap bg1="lt1" tx1="dk1" bg2="lt2" tx2="dk2" accent1="accent1" accent2="accent2" accent3="accent3" accent4="accent4" accent5="accent5" accent6="accent6" hlink="hlink" folHlink="folHlink"/>
  <p:sldLayoutIdLst>
    <p:sldLayoutId id="2147483989" r:id="rId1"/>
    <p:sldLayoutId id="2147483997" r:id="rId2"/>
  </p:sldLayoutIdLst>
  <p:transition/>
  <p:txStyles>
    <p:titleStyle>
      <a:lvl1pPr algn="ctr" rtl="0" eaLnBrk="0" fontAlgn="base" hangingPunct="0">
        <a:spcBef>
          <a:spcPct val="0"/>
        </a:spcBef>
        <a:spcAft>
          <a:spcPct val="0"/>
        </a:spcAft>
        <a:defRPr sz="5600" b="0">
          <a:solidFill>
            <a:schemeClr val="tx1"/>
          </a:solidFill>
          <a:latin typeface="Times"/>
          <a:ea typeface="+mj-ea"/>
          <a:cs typeface="Times"/>
          <a:sym typeface="Gill Sans Light" charset="0"/>
        </a:defRPr>
      </a:lvl1pPr>
      <a:lvl2pPr algn="ctr" rtl="0" eaLnBrk="0" fontAlgn="base" hangingPunct="0">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2pPr>
      <a:lvl3pPr algn="ctr" rtl="0" eaLnBrk="0" fontAlgn="base" hangingPunct="0">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3pPr>
      <a:lvl4pPr algn="ctr" rtl="0" eaLnBrk="0" fontAlgn="base" hangingPunct="0">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4pPr>
      <a:lvl5pPr algn="ctr" rtl="0" eaLnBrk="0" fontAlgn="base" hangingPunct="0">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5pPr>
      <a:lvl6pPr marL="457200" algn="ctr" rtl="0" eaLnBrk="1" fontAlgn="base" hangingPunct="1">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6pPr>
      <a:lvl7pPr marL="914400" algn="ctr" rtl="0" eaLnBrk="1" fontAlgn="base" hangingPunct="1">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7pPr>
      <a:lvl8pPr marL="1371600" algn="ctr" rtl="0" eaLnBrk="1" fontAlgn="base" hangingPunct="1">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8pPr>
      <a:lvl9pPr marL="1828800" algn="ctr" rtl="0" eaLnBrk="1" fontAlgn="base" hangingPunct="1">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9pPr>
    </p:titleStyle>
    <p:bodyStyle>
      <a:lvl1pPr marL="342900" indent="-342900" algn="ctr" rtl="0" eaLnBrk="0" fontAlgn="base" hangingPunct="0">
        <a:spcBef>
          <a:spcPct val="0"/>
        </a:spcBef>
        <a:spcAft>
          <a:spcPct val="0"/>
        </a:spcAft>
        <a:defRPr sz="2800">
          <a:solidFill>
            <a:schemeClr val="tx1"/>
          </a:solidFill>
          <a:latin typeface="Times"/>
          <a:ea typeface="+mn-ea"/>
          <a:cs typeface="Times"/>
          <a:sym typeface="Gill Sans Light" charset="0"/>
        </a:defRPr>
      </a:lvl1pPr>
      <a:lvl2pPr marL="742950" indent="-285750" algn="ctr" rtl="0" eaLnBrk="0" fontAlgn="base" hangingPunct="0">
        <a:spcBef>
          <a:spcPct val="0"/>
        </a:spcBef>
        <a:spcAft>
          <a:spcPct val="0"/>
        </a:spcAft>
        <a:defRPr sz="2800">
          <a:solidFill>
            <a:schemeClr val="tx1"/>
          </a:solidFill>
          <a:latin typeface="Times"/>
          <a:ea typeface="+mn-ea"/>
          <a:cs typeface="Times"/>
          <a:sym typeface="Gill Sans Light" charset="0"/>
        </a:defRPr>
      </a:lvl2pPr>
      <a:lvl3pPr marL="1143000" indent="-228600" algn="ctr" rtl="0" eaLnBrk="0" fontAlgn="base" hangingPunct="0">
        <a:spcBef>
          <a:spcPct val="0"/>
        </a:spcBef>
        <a:spcAft>
          <a:spcPct val="0"/>
        </a:spcAft>
        <a:defRPr sz="2800">
          <a:solidFill>
            <a:schemeClr val="tx1"/>
          </a:solidFill>
          <a:latin typeface="Times"/>
          <a:ea typeface="+mn-ea"/>
          <a:cs typeface="Times"/>
          <a:sym typeface="Gill Sans Light" charset="0"/>
        </a:defRPr>
      </a:lvl3pPr>
      <a:lvl4pPr marL="1600200" indent="-228600" algn="ctr" rtl="0" eaLnBrk="0" fontAlgn="base" hangingPunct="0">
        <a:spcBef>
          <a:spcPct val="0"/>
        </a:spcBef>
        <a:spcAft>
          <a:spcPct val="0"/>
        </a:spcAft>
        <a:defRPr sz="2800">
          <a:solidFill>
            <a:schemeClr val="tx1"/>
          </a:solidFill>
          <a:latin typeface="Times"/>
          <a:ea typeface="+mn-ea"/>
          <a:cs typeface="Times"/>
          <a:sym typeface="Gill Sans Light" charset="0"/>
        </a:defRPr>
      </a:lvl4pPr>
      <a:lvl5pPr marL="2057400" indent="-228600" algn="ctr" rtl="0" eaLnBrk="0" fontAlgn="base" hangingPunct="0">
        <a:spcBef>
          <a:spcPct val="0"/>
        </a:spcBef>
        <a:spcAft>
          <a:spcPct val="0"/>
        </a:spcAft>
        <a:defRPr sz="2800">
          <a:solidFill>
            <a:schemeClr val="tx1"/>
          </a:solidFill>
          <a:latin typeface="Times"/>
          <a:ea typeface="+mn-ea"/>
          <a:cs typeface="Times"/>
          <a:sym typeface="Gill Sans Light" charset="0"/>
        </a:defRPr>
      </a:lvl5pPr>
      <a:lvl6pPr marL="457200" algn="ctr" rtl="0" eaLnBrk="1" fontAlgn="base" hangingPunct="1">
        <a:spcBef>
          <a:spcPct val="0"/>
        </a:spcBef>
        <a:spcAft>
          <a:spcPct val="0"/>
        </a:spcAft>
        <a:defRPr sz="2800">
          <a:solidFill>
            <a:schemeClr val="tx1"/>
          </a:solidFill>
          <a:latin typeface="+mn-lt"/>
          <a:ea typeface="+mn-ea"/>
          <a:cs typeface="+mn-cs"/>
          <a:sym typeface="Gill Sans Light" charset="0"/>
        </a:defRPr>
      </a:lvl6pPr>
      <a:lvl7pPr marL="914400" algn="ctr" rtl="0" eaLnBrk="1" fontAlgn="base" hangingPunct="1">
        <a:spcBef>
          <a:spcPct val="0"/>
        </a:spcBef>
        <a:spcAft>
          <a:spcPct val="0"/>
        </a:spcAft>
        <a:defRPr sz="2800">
          <a:solidFill>
            <a:schemeClr val="tx1"/>
          </a:solidFill>
          <a:latin typeface="+mn-lt"/>
          <a:ea typeface="+mn-ea"/>
          <a:cs typeface="+mn-cs"/>
          <a:sym typeface="Gill Sans Light" charset="0"/>
        </a:defRPr>
      </a:lvl7pPr>
      <a:lvl8pPr marL="1371600" algn="ctr" rtl="0" eaLnBrk="1" fontAlgn="base" hangingPunct="1">
        <a:spcBef>
          <a:spcPct val="0"/>
        </a:spcBef>
        <a:spcAft>
          <a:spcPct val="0"/>
        </a:spcAft>
        <a:defRPr sz="2800">
          <a:solidFill>
            <a:schemeClr val="tx1"/>
          </a:solidFill>
          <a:latin typeface="+mn-lt"/>
          <a:ea typeface="+mn-ea"/>
          <a:cs typeface="+mn-cs"/>
          <a:sym typeface="Gill Sans Light" charset="0"/>
        </a:defRPr>
      </a:lvl8pPr>
      <a:lvl9pPr marL="1828800" algn="ctr" rtl="0" eaLnBrk="1" fontAlgn="base" hangingPunct="1">
        <a:spcBef>
          <a:spcPct val="0"/>
        </a:spcBef>
        <a:spcAft>
          <a:spcPct val="0"/>
        </a:spcAft>
        <a:defRPr sz="2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Rounded Rectangle 6"/>
          <p:cNvSpPr>
            <a:spLocks noChangeArrowheads="1"/>
          </p:cNvSpPr>
          <p:nvPr/>
        </p:nvSpPr>
        <p:spPr bwMode="auto">
          <a:xfrm>
            <a:off x="0" y="7266384"/>
            <a:ext cx="10160000" cy="353616"/>
          </a:xfrm>
          <a:prstGeom prst="roundRect">
            <a:avLst>
              <a:gd name="adj" fmla="val 16667"/>
            </a:avLst>
          </a:prstGeom>
          <a:solidFill>
            <a:srgbClr val="800000"/>
          </a:solidFill>
          <a:ln>
            <a:noFill/>
          </a:ln>
          <a:extLst>
            <a:ext uri="{91240B29-F687-4f45-9708-019B960494DF}">
              <a14:hiddenLine xmlns:a14="http://schemas.microsoft.com/office/drawing/2010/main" xmlns="" w="12700">
                <a:solidFill>
                  <a:srgbClr val="000000"/>
                </a:solidFill>
                <a:round/>
                <a:headEnd/>
                <a:tailEnd/>
              </a14:hiddenLine>
            </a:ext>
          </a:extLst>
        </p:spPr>
        <p:txBody>
          <a:bodyPr/>
          <a:lstStyle/>
          <a:p>
            <a:pPr algn="ctr"/>
            <a:endParaRPr lang="en-US"/>
          </a:p>
        </p:txBody>
      </p:sp>
      <p:sp>
        <p:nvSpPr>
          <p:cNvPr id="16387" name="Rectangle 1"/>
          <p:cNvSpPr>
            <a:spLocks noGrp="1" noChangeArrowheads="1"/>
          </p:cNvSpPr>
          <p:nvPr>
            <p:ph type="title"/>
          </p:nvPr>
        </p:nvSpPr>
        <p:spPr bwMode="auto">
          <a:xfrm>
            <a:off x="279400" y="50800"/>
            <a:ext cx="9601200" cy="1168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sym typeface="Gill Sans Light" charset="0"/>
              </a:rPr>
              <a:t>Click to edit Master title style</a:t>
            </a:r>
          </a:p>
        </p:txBody>
      </p:sp>
      <p:sp>
        <p:nvSpPr>
          <p:cNvPr id="175108" name="Rectangle 2"/>
          <p:cNvSpPr>
            <a:spLocks noGrp="1" noChangeArrowheads="1"/>
          </p:cNvSpPr>
          <p:nvPr>
            <p:ph type="body" idx="1"/>
          </p:nvPr>
        </p:nvSpPr>
        <p:spPr bwMode="auto">
          <a:xfrm>
            <a:off x="279400" y="1295400"/>
            <a:ext cx="9601200" cy="597098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dirty="0">
                <a:sym typeface="Gill Sans Light" charset="0"/>
              </a:rPr>
              <a:t>Click to edit Master text styles</a:t>
            </a:r>
          </a:p>
          <a:p>
            <a:pPr lvl="1"/>
            <a:r>
              <a:rPr lang="en-US" dirty="0">
                <a:sym typeface="Gill Sans Light" charset="0"/>
              </a:rPr>
              <a:t>Second level</a:t>
            </a:r>
          </a:p>
          <a:p>
            <a:pPr lvl="2"/>
            <a:r>
              <a:rPr lang="en-US" dirty="0">
                <a:sym typeface="Gill Sans Light" charset="0"/>
              </a:rPr>
              <a:t>Third level</a:t>
            </a:r>
          </a:p>
          <a:p>
            <a:pPr lvl="3"/>
            <a:r>
              <a:rPr lang="en-US" dirty="0">
                <a:sym typeface="Gill Sans Light" charset="0"/>
              </a:rPr>
              <a:t>Fourth level</a:t>
            </a:r>
          </a:p>
          <a:p>
            <a:pPr lvl="4"/>
            <a:r>
              <a:rPr lang="en-US" dirty="0">
                <a:sym typeface="Gill Sans Light" charset="0"/>
              </a:rPr>
              <a:t>Fifth level</a:t>
            </a:r>
          </a:p>
        </p:txBody>
      </p:sp>
      <p:sp>
        <p:nvSpPr>
          <p:cNvPr id="4" name="Rectangle 1"/>
          <p:cNvSpPr txBox="1">
            <a:spLocks noChangeArrowheads="1"/>
          </p:cNvSpPr>
          <p:nvPr/>
        </p:nvSpPr>
        <p:spPr bwMode="auto">
          <a:xfrm>
            <a:off x="4927600" y="7264400"/>
            <a:ext cx="4953000" cy="355600"/>
          </a:xfrm>
          <a:prstGeom prst="rect">
            <a:avLst/>
          </a:prstGeom>
          <a:noFill/>
          <a:ln w="12700">
            <a:noFill/>
            <a:miter lim="800000"/>
            <a:headEnd/>
            <a:tailEnd/>
          </a:ln>
          <a:effectLst/>
        </p:spPr>
        <p:txBody>
          <a:bodyPr lIns="38100" tIns="38100" rIns="38100" bIns="38100" anchor="ctr"/>
          <a:lstStyle>
            <a:lvl1pPr eaLnBrk="0" hangingPunct="0">
              <a:defRPr sz="3200">
                <a:solidFill>
                  <a:srgbClr val="414141"/>
                </a:solidFill>
                <a:latin typeface="Gill Sans Light" charset="0"/>
                <a:ea typeface="ヒラギノ角ゴ ProN W3" charset="0"/>
                <a:cs typeface="ヒラギノ角ゴ ProN W3" charset="0"/>
                <a:sym typeface="Gill Sans Light" charset="0"/>
              </a:defRPr>
            </a:lvl1pPr>
            <a:lvl2pPr marL="37931725" indent="-37474525" eaLnBrk="0" hangingPunct="0">
              <a:defRPr sz="3200">
                <a:solidFill>
                  <a:srgbClr val="414141"/>
                </a:solidFill>
                <a:latin typeface="Gill Sans Light" charset="0"/>
                <a:ea typeface="ヒラギノ角ゴ ProN W3" charset="0"/>
                <a:cs typeface="ヒラギノ角ゴ ProN W3" charset="0"/>
                <a:sym typeface="Gill Sans Light" charset="0"/>
              </a:defRPr>
            </a:lvl2pPr>
            <a:lvl3pPr eaLnBrk="0" hangingPunct="0">
              <a:defRPr sz="3200">
                <a:solidFill>
                  <a:srgbClr val="414141"/>
                </a:solidFill>
                <a:latin typeface="Gill Sans Light" charset="0"/>
                <a:ea typeface="ヒラギノ角ゴ ProN W3" charset="0"/>
                <a:cs typeface="ヒラギノ角ゴ ProN W3" charset="0"/>
                <a:sym typeface="Gill Sans Light" charset="0"/>
              </a:defRPr>
            </a:lvl3pPr>
            <a:lvl4pPr eaLnBrk="0" hangingPunct="0">
              <a:defRPr sz="3200">
                <a:solidFill>
                  <a:srgbClr val="414141"/>
                </a:solidFill>
                <a:latin typeface="Gill Sans Light" charset="0"/>
                <a:ea typeface="ヒラギノ角ゴ ProN W3" charset="0"/>
                <a:cs typeface="ヒラギノ角ゴ ProN W3" charset="0"/>
                <a:sym typeface="Gill Sans Light" charset="0"/>
              </a:defRPr>
            </a:lvl4pPr>
            <a:lvl5pPr eaLnBrk="0" hangingPunct="0">
              <a:defRPr sz="3200">
                <a:solidFill>
                  <a:srgbClr val="414141"/>
                </a:solidFill>
                <a:latin typeface="Gill Sans Light" charset="0"/>
                <a:ea typeface="ヒラギノ角ゴ ProN W3" charset="0"/>
                <a:cs typeface="ヒラギノ角ゴ ProN W3" charset="0"/>
                <a:sym typeface="Gill Sans Light" charset="0"/>
              </a:defRPr>
            </a:lvl5pPr>
            <a:lvl6pPr marL="457200" eaLnBrk="0" fontAlgn="base" hangingPunct="0">
              <a:spcBef>
                <a:spcPct val="0"/>
              </a:spcBef>
              <a:spcAft>
                <a:spcPct val="0"/>
              </a:spcAft>
              <a:defRPr sz="3200">
                <a:solidFill>
                  <a:srgbClr val="414141"/>
                </a:solidFill>
                <a:latin typeface="Gill Sans Light" charset="0"/>
                <a:ea typeface="ヒラギノ角ゴ ProN W3" charset="0"/>
                <a:cs typeface="ヒラギノ角ゴ ProN W3" charset="0"/>
                <a:sym typeface="Gill Sans Light" charset="0"/>
              </a:defRPr>
            </a:lvl6pPr>
            <a:lvl7pPr marL="914400" eaLnBrk="0" fontAlgn="base" hangingPunct="0">
              <a:spcBef>
                <a:spcPct val="0"/>
              </a:spcBef>
              <a:spcAft>
                <a:spcPct val="0"/>
              </a:spcAft>
              <a:defRPr sz="3200">
                <a:solidFill>
                  <a:srgbClr val="414141"/>
                </a:solidFill>
                <a:latin typeface="Gill Sans Light" charset="0"/>
                <a:ea typeface="ヒラギノ角ゴ ProN W3" charset="0"/>
                <a:cs typeface="ヒラギノ角ゴ ProN W3" charset="0"/>
                <a:sym typeface="Gill Sans Light" charset="0"/>
              </a:defRPr>
            </a:lvl7pPr>
            <a:lvl8pPr marL="1371600" eaLnBrk="0" fontAlgn="base" hangingPunct="0">
              <a:spcBef>
                <a:spcPct val="0"/>
              </a:spcBef>
              <a:spcAft>
                <a:spcPct val="0"/>
              </a:spcAft>
              <a:defRPr sz="3200">
                <a:solidFill>
                  <a:srgbClr val="414141"/>
                </a:solidFill>
                <a:latin typeface="Gill Sans Light" charset="0"/>
                <a:ea typeface="ヒラギノ角ゴ ProN W3" charset="0"/>
                <a:cs typeface="ヒラギノ角ゴ ProN W3" charset="0"/>
                <a:sym typeface="Gill Sans Light" charset="0"/>
              </a:defRPr>
            </a:lvl8pPr>
            <a:lvl9pPr marL="1828800" eaLnBrk="0" fontAlgn="base" hangingPunct="0">
              <a:spcBef>
                <a:spcPct val="0"/>
              </a:spcBef>
              <a:spcAft>
                <a:spcPct val="0"/>
              </a:spcAft>
              <a:defRPr sz="3200">
                <a:solidFill>
                  <a:srgbClr val="414141"/>
                </a:solidFill>
                <a:latin typeface="Gill Sans Light" charset="0"/>
                <a:ea typeface="ヒラギノ角ゴ ProN W3" charset="0"/>
                <a:cs typeface="ヒラギノ角ゴ ProN W3" charset="0"/>
                <a:sym typeface="Gill Sans Light" charset="0"/>
              </a:defRPr>
            </a:lvl9pPr>
          </a:lstStyle>
          <a:p>
            <a:pPr algn="r" eaLnBrk="1" hangingPunct="1">
              <a:defRPr/>
            </a:pPr>
            <a:r>
              <a:rPr lang="en-US" sz="1400" dirty="0">
                <a:solidFill>
                  <a:srgbClr val="FFFFFF"/>
                </a:solidFill>
              </a:rPr>
              <a:t>Slide </a:t>
            </a:r>
            <a:fld id="{DEA0D022-0A41-BB47-8528-266E67C87653}" type="slidenum">
              <a:rPr lang="en-US" sz="1400" smtClean="0">
                <a:solidFill>
                  <a:srgbClr val="FFFFFF"/>
                </a:solidFill>
              </a:rPr>
              <a:pPr algn="r" eaLnBrk="1" hangingPunct="1">
                <a:defRPr/>
              </a:pPr>
              <a:t>‹#›</a:t>
            </a:fld>
            <a:endParaRPr lang="en-US" sz="1400" dirty="0">
              <a:solidFill>
                <a:srgbClr val="FFFFFF"/>
              </a:solidFill>
            </a:endParaRPr>
          </a:p>
        </p:txBody>
      </p:sp>
      <p:sp>
        <p:nvSpPr>
          <p:cNvPr id="16390" name="Rectangle 1"/>
          <p:cNvSpPr txBox="1">
            <a:spLocks noChangeArrowheads="1"/>
          </p:cNvSpPr>
          <p:nvPr/>
        </p:nvSpPr>
        <p:spPr bwMode="auto">
          <a:xfrm>
            <a:off x="279400" y="7264400"/>
            <a:ext cx="4872608"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38100" tIns="38100" rIns="38100" bIns="38100" anchor="ctr"/>
          <a:lstStyle>
            <a:lvl1pPr eaLnBrk="0" hangingPunct="0">
              <a:defRPr sz="3200">
                <a:solidFill>
                  <a:srgbClr val="414141"/>
                </a:solidFill>
                <a:latin typeface="Gill Sans Light" charset="0"/>
                <a:ea typeface="ヒラギノ角ゴ ProN W3" charset="0"/>
                <a:cs typeface="ヒラギノ角ゴ ProN W3" charset="0"/>
                <a:sym typeface="Gill Sans Light" charset="0"/>
              </a:defRPr>
            </a:lvl1pPr>
            <a:lvl2pPr marL="742950" indent="-285750" eaLnBrk="0" hangingPunct="0">
              <a:defRPr sz="3200">
                <a:solidFill>
                  <a:srgbClr val="414141"/>
                </a:solidFill>
                <a:latin typeface="Gill Sans Light" charset="0"/>
                <a:ea typeface="ヒラギノ角ゴ ProN W3" charset="0"/>
                <a:cs typeface="ヒラギノ角ゴ ProN W3" charset="0"/>
                <a:sym typeface="Gill Sans Light" charset="0"/>
              </a:defRPr>
            </a:lvl2pPr>
            <a:lvl3pPr marL="1143000" indent="-228600" eaLnBrk="0" hangingPunct="0">
              <a:defRPr sz="3200">
                <a:solidFill>
                  <a:srgbClr val="414141"/>
                </a:solidFill>
                <a:latin typeface="Gill Sans Light" charset="0"/>
                <a:ea typeface="ヒラギノ角ゴ ProN W3" charset="0"/>
                <a:cs typeface="ヒラギノ角ゴ ProN W3" charset="0"/>
                <a:sym typeface="Gill Sans Light" charset="0"/>
              </a:defRPr>
            </a:lvl3pPr>
            <a:lvl4pPr marL="1600200" indent="-228600" eaLnBrk="0" hangingPunct="0">
              <a:defRPr sz="3200">
                <a:solidFill>
                  <a:srgbClr val="414141"/>
                </a:solidFill>
                <a:latin typeface="Gill Sans Light" charset="0"/>
                <a:ea typeface="ヒラギノ角ゴ ProN W3" charset="0"/>
                <a:cs typeface="ヒラギノ角ゴ ProN W3" charset="0"/>
                <a:sym typeface="Gill Sans Light" charset="0"/>
              </a:defRPr>
            </a:lvl4pPr>
            <a:lvl5pPr marL="2057400" indent="-228600" eaLnBrk="0" hangingPunct="0">
              <a:defRPr sz="3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3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3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3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3200">
                <a:solidFill>
                  <a:srgbClr val="414141"/>
                </a:solidFill>
                <a:latin typeface="Gill Sans Light" charset="0"/>
                <a:ea typeface="ヒラギノ角ゴ ProN W3" charset="0"/>
                <a:cs typeface="ヒラギノ角ゴ ProN W3" charset="0"/>
                <a:sym typeface="Gill Sans Light" charset="0"/>
              </a:defRPr>
            </a:lvl9pPr>
          </a:lstStyle>
          <a:p>
            <a:pPr eaLnBrk="1" hangingPunct="1">
              <a:defRPr/>
            </a:pPr>
            <a:r>
              <a:rPr lang="en-US" sz="1400" dirty="0">
                <a:solidFill>
                  <a:schemeClr val="bg1"/>
                </a:solidFill>
              </a:rPr>
              <a:t>ORamaVR – Unity Tutorial</a:t>
            </a:r>
          </a:p>
        </p:txBody>
      </p:sp>
    </p:spTree>
  </p:cSld>
  <p:clrMap bg1="lt1" tx1="dk1" bg2="lt2" tx2="dk2" accent1="accent1" accent2="accent2" accent3="accent3" accent4="accent4" accent5="accent5" accent6="accent6" hlink="hlink" folHlink="folHlink"/>
  <p:sldLayoutIdLst>
    <p:sldLayoutId id="21474840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51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51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build="p" bldLvl="5">
        <p:tmplLst>
          <p:tmpl lvl="1">
            <p:tnLst>
              <p:par>
                <p:cTn presetID="1" presetClass="entr" presetSubtype="0" fill="hold" nodeType="clickEffect">
                  <p:stCondLst>
                    <p:cond delay="0"/>
                  </p:stCondLst>
                  <p:childTnLst>
                    <p:set>
                      <p:cBhvr>
                        <p:cTn dur="1" fill="hold">
                          <p:stCondLst>
                            <p:cond delay="0"/>
                          </p:stCondLst>
                        </p:cTn>
                        <p:tgtEl>
                          <p:spTgt spid="175108"/>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75108"/>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75108"/>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75108"/>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75108"/>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5600">
          <a:solidFill>
            <a:schemeClr val="tx1"/>
          </a:solidFill>
          <a:latin typeface="Times"/>
          <a:ea typeface="+mj-ea"/>
          <a:cs typeface="Times"/>
          <a:sym typeface="Gill Sans Light" charset="0"/>
        </a:defRPr>
      </a:lvl1pPr>
      <a:lvl2pPr algn="ctr" rtl="0" eaLnBrk="0" fontAlgn="base" hangingPunct="0">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2pPr>
      <a:lvl3pPr algn="ctr" rtl="0" eaLnBrk="0" fontAlgn="base" hangingPunct="0">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3pPr>
      <a:lvl4pPr algn="ctr" rtl="0" eaLnBrk="0" fontAlgn="base" hangingPunct="0">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4pPr>
      <a:lvl5pPr algn="ctr" rtl="0" eaLnBrk="0" fontAlgn="base" hangingPunct="0">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5pPr>
      <a:lvl6pPr marL="457200" algn="ctr" rtl="0" eaLnBrk="1" fontAlgn="base" hangingPunct="1">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6pPr>
      <a:lvl7pPr marL="914400" algn="ctr" rtl="0" eaLnBrk="1" fontAlgn="base" hangingPunct="1">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7pPr>
      <a:lvl8pPr marL="1371600" algn="ctr" rtl="0" eaLnBrk="1" fontAlgn="base" hangingPunct="1">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8pPr>
      <a:lvl9pPr marL="1828800" algn="ctr" rtl="0" eaLnBrk="1" fontAlgn="base" hangingPunct="1">
        <a:spcBef>
          <a:spcPct val="0"/>
        </a:spcBef>
        <a:spcAft>
          <a:spcPct val="0"/>
        </a:spcAft>
        <a:defRPr sz="5600">
          <a:solidFill>
            <a:schemeClr val="tx1"/>
          </a:solidFill>
          <a:latin typeface="Gill Sans Light" charset="0"/>
          <a:ea typeface="ヒラギノ角ゴ ProN W3" charset="-128"/>
          <a:cs typeface="ヒラギノ角ゴ ProN W3" charset="-128"/>
          <a:sym typeface="Gill Sans Light" charset="0"/>
        </a:defRPr>
      </a:lvl9pPr>
    </p:titleStyle>
    <p:bodyStyle>
      <a:lvl1pPr marL="228600" indent="-228600" algn="l" rtl="0" eaLnBrk="0" fontAlgn="base" hangingPunct="0">
        <a:spcBef>
          <a:spcPts val="1200"/>
        </a:spcBef>
        <a:spcAft>
          <a:spcPct val="0"/>
        </a:spcAft>
        <a:buClr>
          <a:srgbClr val="414141"/>
        </a:buClr>
        <a:buSzPct val="81000"/>
        <a:buFont typeface="Gill Sans Light" charset="0"/>
        <a:buChar char="•"/>
        <a:defRPr sz="2800">
          <a:solidFill>
            <a:schemeClr val="tx1"/>
          </a:solidFill>
          <a:latin typeface="Times"/>
          <a:ea typeface="+mn-ea"/>
          <a:cs typeface="Times"/>
          <a:sym typeface="Gill Sans Light" charset="0"/>
        </a:defRPr>
      </a:lvl1pPr>
      <a:lvl2pPr marL="508000" indent="-228600" algn="l" rtl="0" eaLnBrk="0" fontAlgn="base" hangingPunct="0">
        <a:spcBef>
          <a:spcPts val="1200"/>
        </a:spcBef>
        <a:spcAft>
          <a:spcPct val="0"/>
        </a:spcAft>
        <a:buClr>
          <a:srgbClr val="414141"/>
        </a:buClr>
        <a:buSzPct val="81000"/>
        <a:buFont typeface="Gill Sans Light" charset="0"/>
        <a:buChar char="•"/>
        <a:defRPr sz="2400">
          <a:solidFill>
            <a:schemeClr val="tx1"/>
          </a:solidFill>
          <a:latin typeface="Times"/>
          <a:ea typeface="+mn-ea"/>
          <a:cs typeface="Times"/>
          <a:sym typeface="Gill Sans Light" charset="0"/>
        </a:defRPr>
      </a:lvl2pPr>
      <a:lvl3pPr marL="825500" indent="-228600" algn="l" rtl="0" eaLnBrk="0" fontAlgn="base" hangingPunct="0">
        <a:spcBef>
          <a:spcPts val="1200"/>
        </a:spcBef>
        <a:spcAft>
          <a:spcPct val="0"/>
        </a:spcAft>
        <a:buClr>
          <a:srgbClr val="414141"/>
        </a:buClr>
        <a:buSzPct val="81000"/>
        <a:buFont typeface="Gill Sans Light" charset="0"/>
        <a:buChar char="•"/>
        <a:defRPr sz="2000">
          <a:solidFill>
            <a:schemeClr val="tx1"/>
          </a:solidFill>
          <a:latin typeface="Times"/>
          <a:ea typeface="+mn-ea"/>
          <a:cs typeface="Times"/>
          <a:sym typeface="Gill Sans Light" charset="0"/>
        </a:defRPr>
      </a:lvl3pPr>
      <a:lvl4pPr marL="1143000" indent="-228600" algn="l" rtl="0" eaLnBrk="0" fontAlgn="base" hangingPunct="0">
        <a:spcBef>
          <a:spcPts val="1200"/>
        </a:spcBef>
        <a:spcAft>
          <a:spcPct val="0"/>
        </a:spcAft>
        <a:buClr>
          <a:srgbClr val="414141"/>
        </a:buClr>
        <a:buSzPct val="81000"/>
        <a:buFont typeface="Gill Sans Light" charset="0"/>
        <a:buChar char="•"/>
        <a:defRPr>
          <a:solidFill>
            <a:schemeClr val="tx1"/>
          </a:solidFill>
          <a:latin typeface="Times"/>
          <a:ea typeface="+mn-ea"/>
          <a:cs typeface="Times"/>
          <a:sym typeface="Gill Sans Light" charset="0"/>
        </a:defRPr>
      </a:lvl4pPr>
      <a:lvl5pPr marL="1460500" indent="-228600" algn="l" rtl="0" eaLnBrk="0" fontAlgn="base" hangingPunct="0">
        <a:spcBef>
          <a:spcPts val="1200"/>
        </a:spcBef>
        <a:spcAft>
          <a:spcPct val="0"/>
        </a:spcAft>
        <a:buClr>
          <a:srgbClr val="414141"/>
        </a:buClr>
        <a:buSzPct val="81000"/>
        <a:buFont typeface="Gill Sans Light" charset="0"/>
        <a:buChar char="•"/>
        <a:defRPr sz="1600">
          <a:solidFill>
            <a:schemeClr val="tx1"/>
          </a:solidFill>
          <a:latin typeface="Times"/>
          <a:ea typeface="+mn-ea"/>
          <a:cs typeface="Times"/>
          <a:sym typeface="Gill Sans Light" charset="0"/>
        </a:defRPr>
      </a:lvl5pPr>
      <a:lvl6pPr marL="1917700" indent="-228600" algn="l" rtl="0" eaLnBrk="1" fontAlgn="base" hangingPunct="1">
        <a:spcBef>
          <a:spcPts val="3000"/>
        </a:spcBef>
        <a:spcAft>
          <a:spcPct val="0"/>
        </a:spcAft>
        <a:buClr>
          <a:srgbClr val="414141"/>
        </a:buClr>
        <a:buSzPct val="81000"/>
        <a:buFont typeface="Gill Sans Light" charset="0"/>
        <a:buChar char="•"/>
        <a:defRPr sz="2800">
          <a:solidFill>
            <a:schemeClr val="tx1"/>
          </a:solidFill>
          <a:latin typeface="+mn-lt"/>
          <a:ea typeface="+mn-ea"/>
          <a:cs typeface="+mn-cs"/>
          <a:sym typeface="Gill Sans Light" charset="0"/>
        </a:defRPr>
      </a:lvl6pPr>
      <a:lvl7pPr marL="2374900" indent="-228600" algn="l" rtl="0" eaLnBrk="1" fontAlgn="base" hangingPunct="1">
        <a:spcBef>
          <a:spcPts val="3000"/>
        </a:spcBef>
        <a:spcAft>
          <a:spcPct val="0"/>
        </a:spcAft>
        <a:buClr>
          <a:srgbClr val="414141"/>
        </a:buClr>
        <a:buSzPct val="81000"/>
        <a:buFont typeface="Gill Sans Light" charset="0"/>
        <a:buChar char="•"/>
        <a:defRPr sz="2800">
          <a:solidFill>
            <a:schemeClr val="tx1"/>
          </a:solidFill>
          <a:latin typeface="+mn-lt"/>
          <a:ea typeface="+mn-ea"/>
          <a:cs typeface="+mn-cs"/>
          <a:sym typeface="Gill Sans Light" charset="0"/>
        </a:defRPr>
      </a:lvl7pPr>
      <a:lvl8pPr marL="2832100" indent="-228600" algn="l" rtl="0" eaLnBrk="1" fontAlgn="base" hangingPunct="1">
        <a:spcBef>
          <a:spcPts val="3000"/>
        </a:spcBef>
        <a:spcAft>
          <a:spcPct val="0"/>
        </a:spcAft>
        <a:buClr>
          <a:srgbClr val="414141"/>
        </a:buClr>
        <a:buSzPct val="81000"/>
        <a:buFont typeface="Gill Sans Light" charset="0"/>
        <a:buChar char="•"/>
        <a:defRPr sz="2800">
          <a:solidFill>
            <a:schemeClr val="tx1"/>
          </a:solidFill>
          <a:latin typeface="+mn-lt"/>
          <a:ea typeface="+mn-ea"/>
          <a:cs typeface="+mn-cs"/>
          <a:sym typeface="Gill Sans Light" charset="0"/>
        </a:defRPr>
      </a:lvl8pPr>
      <a:lvl9pPr marL="3289300" indent="-228600" algn="l" rtl="0" eaLnBrk="1" fontAlgn="base" hangingPunct="1">
        <a:spcBef>
          <a:spcPts val="3000"/>
        </a:spcBef>
        <a:spcAft>
          <a:spcPct val="0"/>
        </a:spcAft>
        <a:buClr>
          <a:srgbClr val="414141"/>
        </a:buClr>
        <a:buSzPct val="81000"/>
        <a:buFont typeface="Gill Sans Light" charset="0"/>
        <a:buChar char="•"/>
        <a:defRPr sz="2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unity3d.com/learn/tutorials/s/scriptin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s://unity3d.com/showcase/case-stories/hearthston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docs.unity3d.com/ScriptReference/Input.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ity.com/downloa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learn.unity.com/project/roll-a-ball"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
          <p:cNvSpPr>
            <a:spLocks noGrp="1" noChangeArrowheads="1"/>
          </p:cNvSpPr>
          <p:nvPr>
            <p:ph type="title"/>
          </p:nvPr>
        </p:nvSpPr>
        <p:spPr>
          <a:xfrm>
            <a:off x="279400" y="1361728"/>
            <a:ext cx="9601200" cy="1224136"/>
          </a:xfrm>
        </p:spPr>
        <p:txBody>
          <a:bodyPr>
            <a:noAutofit/>
          </a:bodyPr>
          <a:lstStyle/>
          <a:p>
            <a:pPr eaLnBrk="1" hangingPunct="1">
              <a:defRPr/>
            </a:pPr>
            <a:br>
              <a:rPr lang="en-US" sz="4800" dirty="0"/>
            </a:br>
            <a:br>
              <a:rPr lang="en-US" sz="4800" dirty="0"/>
            </a:br>
            <a:br>
              <a:rPr lang="en-US" sz="4800" dirty="0"/>
            </a:br>
            <a:r>
              <a:rPr lang="en-US" sz="4800" b="1" dirty="0"/>
              <a:t>Unity Tutorial</a:t>
            </a:r>
            <a:br>
              <a:rPr lang="en-US" sz="4800" dirty="0"/>
            </a:br>
            <a:endParaRPr lang="en-US" sz="4800"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3BB17133-D477-5F3A-D39F-E33260C56E78}"/>
              </a:ext>
            </a:extLst>
          </p:cNvPr>
          <p:cNvPicPr>
            <a:picLocks noChangeAspect="1"/>
          </p:cNvPicPr>
          <p:nvPr/>
        </p:nvPicPr>
        <p:blipFill>
          <a:blip r:embed="rId3"/>
          <a:stretch>
            <a:fillRect/>
          </a:stretch>
        </p:blipFill>
        <p:spPr>
          <a:xfrm>
            <a:off x="2199680" y="3737992"/>
            <a:ext cx="6376144" cy="1933300"/>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Basics</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507202" y="835202"/>
            <a:ext cx="5940950" cy="5539978"/>
          </a:xfrm>
          <a:prstGeom prst="rect">
            <a:avLst/>
          </a:prstGeom>
          <a:noFill/>
        </p:spPr>
        <p:txBody>
          <a:bodyPr wrap="square" rtlCol="0">
            <a:spAutoFit/>
          </a:bodyPr>
          <a:lstStyle/>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b="1" dirty="0"/>
              <a:t>Getting to know the editor – Inspector</a:t>
            </a:r>
          </a:p>
          <a:p>
            <a:pPr lvl="1"/>
            <a:endParaRPr lang="en-US" sz="1600" dirty="0"/>
          </a:p>
          <a:p>
            <a:pPr marL="742950" lvl="1" indent="-285750">
              <a:buFont typeface="Arial" panose="020B0604020202020204" pitchFamily="34" charset="0"/>
              <a:buChar char="•"/>
            </a:pPr>
            <a:r>
              <a:rPr lang="en-US" sz="1600" dirty="0"/>
              <a:t>As you can see you can change your camera’s position in the scene, rotate and scale it as well as change more technical attributes such as the field of view and the near and far clipping planes. </a:t>
            </a:r>
          </a:p>
          <a:p>
            <a:pPr marL="742950" lvl="1" indent="-285750">
              <a:buFont typeface="Arial" panose="020B0604020202020204" pitchFamily="34" charset="0"/>
              <a:buChar char="•"/>
            </a:pPr>
            <a:endParaRPr lang="en-US" sz="1600" b="1" dirty="0"/>
          </a:p>
          <a:p>
            <a:pPr marL="742950" lvl="1" indent="-285750">
              <a:buFont typeface="Arial" panose="020B0604020202020204" pitchFamily="34" charset="0"/>
              <a:buChar char="•"/>
            </a:pPr>
            <a:r>
              <a:rPr lang="en-US" sz="1600" dirty="0"/>
              <a:t>Also, as soon as you have selected your camera on your Scene, you will notice that the camera is also selected on your scene view from which can see it’s direction and can change it’s position by simply dragging one of the colored arrows, specifying the axis of movement.</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Meanwhile, your Game view below displays the current look at of your camera.</a:t>
            </a:r>
          </a:p>
          <a:p>
            <a:pPr marL="742950" lvl="1" indent="-285750">
              <a:buFont typeface="Arial" panose="020B0604020202020204" pitchFamily="34" charset="0"/>
              <a:buChar char="•"/>
            </a:pPr>
            <a:endParaRPr lang="en-US" sz="1800" dirty="0"/>
          </a:p>
          <a:p>
            <a:pPr lvl="1"/>
            <a:endParaRPr lang="en-US" sz="2000" b="1" dirty="0"/>
          </a:p>
          <a:p>
            <a:pPr marL="742950" lvl="1" indent="-285750">
              <a:buFont typeface="Arial" panose="020B0604020202020204" pitchFamily="34" charset="0"/>
              <a:buChar char="•"/>
            </a:pPr>
            <a:endParaRPr lang="en-US" sz="1800" dirty="0"/>
          </a:p>
        </p:txBody>
      </p:sp>
      <p:pic>
        <p:nvPicPr>
          <p:cNvPr id="5" name="Picture 4" descr="A screenshot of a computer&#10;&#10;Description automatically generated">
            <a:extLst>
              <a:ext uri="{FF2B5EF4-FFF2-40B4-BE49-F238E27FC236}">
                <a16:creationId xmlns:a16="http://schemas.microsoft.com/office/drawing/2014/main" id="{D776B397-14B1-99B5-130A-7727310DC765}"/>
              </a:ext>
            </a:extLst>
          </p:cNvPr>
          <p:cNvPicPr>
            <a:picLocks noChangeAspect="1"/>
          </p:cNvPicPr>
          <p:nvPr/>
        </p:nvPicPr>
        <p:blipFill>
          <a:blip r:embed="rId3"/>
          <a:stretch>
            <a:fillRect/>
          </a:stretch>
        </p:blipFill>
        <p:spPr>
          <a:xfrm>
            <a:off x="7168232" y="1125198"/>
            <a:ext cx="2842446" cy="5249982"/>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4F114437-57A0-470D-164F-ABF6057AA360}"/>
              </a:ext>
            </a:extLst>
          </p:cNvPr>
          <p:cNvPicPr>
            <a:picLocks noChangeAspect="1"/>
          </p:cNvPicPr>
          <p:nvPr/>
        </p:nvPicPr>
        <p:blipFill>
          <a:blip r:embed="rId4"/>
          <a:stretch>
            <a:fillRect/>
          </a:stretch>
        </p:blipFill>
        <p:spPr>
          <a:xfrm>
            <a:off x="1117060" y="5538334"/>
            <a:ext cx="5715000" cy="1498600"/>
          </a:xfrm>
          <a:prstGeom prst="rect">
            <a:avLst/>
          </a:prstGeom>
        </p:spPr>
      </p:pic>
    </p:spTree>
    <p:extLst>
      <p:ext uri="{BB962C8B-B14F-4D97-AF65-F5344CB8AC3E}">
        <p14:creationId xmlns:p14="http://schemas.microsoft.com/office/powerpoint/2010/main" val="16532877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1000"/>
                                        <p:tgtEl>
                                          <p:spTgt spid="9">
                                            <p:txEl>
                                              <p:pRg st="8" end="8"/>
                                            </p:txEl>
                                          </p:spTgt>
                                        </p:tgtEl>
                                      </p:cBhvr>
                                    </p:animEffect>
                                    <p:anim calcmode="lin" valueType="num">
                                      <p:cBhvr>
                                        <p:cTn id="3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Basics</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189798" y="908166"/>
            <a:ext cx="9858754" cy="5232202"/>
          </a:xfrm>
          <a:prstGeom prst="rect">
            <a:avLst/>
          </a:prstGeom>
          <a:noFill/>
        </p:spPr>
        <p:txBody>
          <a:bodyPr wrap="square" rtlCol="0">
            <a:spAutoFit/>
          </a:bodyPr>
          <a:lstStyle/>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b="1" dirty="0"/>
              <a:t>Getting to know the editor – Extra Options</a:t>
            </a:r>
          </a:p>
          <a:p>
            <a:pPr marL="742950" lvl="1" indent="-285750">
              <a:buFont typeface="Arial" panose="020B0604020202020204" pitchFamily="34" charset="0"/>
              <a:buChar char="•"/>
            </a:pPr>
            <a:endParaRPr lang="en-US" sz="2000" b="1" dirty="0"/>
          </a:p>
          <a:p>
            <a:pPr marL="742950" lvl="1" indent="-285750">
              <a:buFont typeface="Arial" panose="020B0604020202020204" pitchFamily="34" charset="0"/>
              <a:buChar char="•"/>
            </a:pPr>
            <a:r>
              <a:rPr lang="en-US" sz="1800" dirty="0"/>
              <a:t>As seen in the image below, there are also extra and important tools that Unity offers.</a:t>
            </a:r>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For example if you click the “hand” button (left column) you can navigate by dragging through your scene. Moreover, by clicking the “cross arrows” and having your camera selected you can translate its position.</a:t>
            </a:r>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Even more, the third option offers the ability to rotate your game object, and the next is scaling.</a:t>
            </a:r>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Finally, Unity offers Play and Pause buttons from which you can “play” and “pause” your scene and see what you have created from user/player perspective by playing the game.</a:t>
            </a:r>
          </a:p>
          <a:p>
            <a:pPr lvl="1"/>
            <a:endParaRPr lang="en-US" sz="2000" b="1" dirty="0"/>
          </a:p>
          <a:p>
            <a:pPr marL="742950" lvl="1" indent="-285750">
              <a:buFont typeface="Arial" panose="020B0604020202020204" pitchFamily="34" charset="0"/>
              <a:buChar char="•"/>
            </a:pPr>
            <a:endParaRPr lang="en-US" sz="1800" dirty="0"/>
          </a:p>
          <a:p>
            <a:pPr lvl="1"/>
            <a:endParaRPr lang="en-US" sz="2000" b="1" dirty="0"/>
          </a:p>
          <a:p>
            <a:pPr marL="742950" lvl="1" indent="-285750">
              <a:buFont typeface="Arial" panose="020B0604020202020204" pitchFamily="34" charset="0"/>
              <a:buChar char="•"/>
            </a:pPr>
            <a:endParaRPr lang="en-US" sz="1800" dirty="0"/>
          </a:p>
        </p:txBody>
      </p:sp>
      <p:sp>
        <p:nvSpPr>
          <p:cNvPr id="5" name="TextBox 4"/>
          <p:cNvSpPr txBox="1"/>
          <p:nvPr/>
        </p:nvSpPr>
        <p:spPr>
          <a:xfrm>
            <a:off x="798695" y="6628131"/>
            <a:ext cx="8640960" cy="830997"/>
          </a:xfrm>
          <a:prstGeom prst="rect">
            <a:avLst/>
          </a:prstGeom>
          <a:noFill/>
        </p:spPr>
        <p:txBody>
          <a:bodyPr wrap="square" rtlCol="0">
            <a:spAutoFit/>
          </a:bodyPr>
          <a:lstStyle/>
          <a:p>
            <a:r>
              <a:rPr lang="en-US" sz="1600" b="1" dirty="0"/>
              <a:t>***Take note that Unity has many more options and toolkits for you to explore and create even more fascinating content than you can using just those presented in this tutorial.</a:t>
            </a:r>
          </a:p>
        </p:txBody>
      </p:sp>
      <p:pic>
        <p:nvPicPr>
          <p:cNvPr id="4" name="Picture 3" descr="A screen shot of a computer&#10;&#10;Description automatically generated">
            <a:extLst>
              <a:ext uri="{FF2B5EF4-FFF2-40B4-BE49-F238E27FC236}">
                <a16:creationId xmlns:a16="http://schemas.microsoft.com/office/drawing/2014/main" id="{BF2BF129-7BB5-2820-06BD-2B41029F76C1}"/>
              </a:ext>
            </a:extLst>
          </p:cNvPr>
          <p:cNvPicPr>
            <a:picLocks noChangeAspect="1"/>
          </p:cNvPicPr>
          <p:nvPr/>
        </p:nvPicPr>
        <p:blipFill>
          <a:blip r:embed="rId3"/>
          <a:stretch>
            <a:fillRect/>
          </a:stretch>
        </p:blipFill>
        <p:spPr>
          <a:xfrm>
            <a:off x="1623616" y="4948567"/>
            <a:ext cx="6400800" cy="1612900"/>
          </a:xfrm>
          <a:prstGeom prst="rect">
            <a:avLst/>
          </a:prstGeom>
        </p:spPr>
      </p:pic>
    </p:spTree>
    <p:extLst>
      <p:ext uri="{BB962C8B-B14F-4D97-AF65-F5344CB8AC3E}">
        <p14:creationId xmlns:p14="http://schemas.microsoft.com/office/powerpoint/2010/main" val="8524207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1000"/>
                                        <p:tgtEl>
                                          <p:spTgt spid="9">
                                            <p:txEl>
                                              <p:pRg st="8" end="8"/>
                                            </p:txEl>
                                          </p:spTgt>
                                        </p:tgtEl>
                                      </p:cBhvr>
                                    </p:animEffect>
                                    <p:anim calcmode="lin" valueType="num">
                                      <p:cBhvr>
                                        <p:cTn id="3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Effect transition="in" filter="fade">
                                      <p:cBhvr>
                                        <p:cTn id="42" dur="1000"/>
                                        <p:tgtEl>
                                          <p:spTgt spid="9">
                                            <p:txEl>
                                              <p:pRg st="10" end="10"/>
                                            </p:txEl>
                                          </p:spTgt>
                                        </p:tgtEl>
                                      </p:cBhvr>
                                    </p:animEffect>
                                    <p:anim calcmode="lin" valueType="num">
                                      <p:cBhvr>
                                        <p:cTn id="43"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p:cTn id="4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189798" y="908166"/>
            <a:ext cx="9459804" cy="3877985"/>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marL="742950" lvl="1" indent="-285750">
              <a:buFont typeface="Arial" panose="020B0604020202020204" pitchFamily="34" charset="0"/>
              <a:buChar char="•"/>
            </a:pPr>
            <a:r>
              <a:rPr lang="en-US" sz="1800" dirty="0"/>
              <a:t>After setting up Unity and getting familiar with the editor you are ready to start developing your own game.</a:t>
            </a:r>
          </a:p>
          <a:p>
            <a:pPr marL="742950" lvl="1" indent="-285750">
              <a:buFont typeface="Arial" panose="020B0604020202020204" pitchFamily="34" charset="0"/>
              <a:buChar char="•"/>
            </a:pPr>
            <a:endParaRPr lang="en-US" sz="1800" dirty="0"/>
          </a:p>
          <a:p>
            <a:pPr marL="800100" lvl="1" indent="-342900">
              <a:buFont typeface="Arial" panose="020B0604020202020204" pitchFamily="34" charset="0"/>
              <a:buChar char="•"/>
            </a:pPr>
            <a:r>
              <a:rPr lang="en-US" sz="1600" dirty="0"/>
              <a:t>You can start with the creation of a plane, simply by clicking on the “+” button under the hierarchy tab in your scene, selecting 3D Object and then Plane. This will add a plane to your scene. </a:t>
            </a:r>
          </a:p>
          <a:p>
            <a:pPr lvl="1"/>
            <a:endParaRPr lang="en-US" sz="1600" dirty="0"/>
          </a:p>
          <a:p>
            <a:pPr marL="800100" lvl="1" indent="-342900">
              <a:buFont typeface="Arial" panose="020B0604020202020204" pitchFamily="34" charset="0"/>
              <a:buChar char="•"/>
            </a:pPr>
            <a:r>
              <a:rPr lang="en-US" sz="1600" dirty="0"/>
              <a:t>Reset its position to 0,0,0 by selecting the plane in the hierarchy menu, going to inspector and either entering manually the value in the corresponding position boxes, or by clicking on the three dots in the upper right and selecting “Reset”.</a:t>
            </a:r>
          </a:p>
          <a:p>
            <a:pPr marL="742950" lvl="1" indent="-285750">
              <a:buFont typeface="Arial" panose="020B0604020202020204" pitchFamily="34" charset="0"/>
              <a:buChar char="•"/>
            </a:pPr>
            <a:endParaRPr lang="en-US" sz="1800" dirty="0"/>
          </a:p>
          <a:p>
            <a:pPr lvl="1"/>
            <a:endParaRPr lang="en-US" sz="2000" b="1" dirty="0"/>
          </a:p>
          <a:p>
            <a:pPr marL="742950" lvl="1" indent="-285750">
              <a:buFont typeface="Arial" panose="020B0604020202020204" pitchFamily="34" charset="0"/>
              <a:buChar char="•"/>
            </a:pPr>
            <a:endParaRPr lang="en-US" sz="1800" dirty="0"/>
          </a:p>
        </p:txBody>
      </p:sp>
      <p:pic>
        <p:nvPicPr>
          <p:cNvPr id="4" name="Picture 3" descr="A screenshot of a computer&#10;&#10;Description automatically generated">
            <a:extLst>
              <a:ext uri="{FF2B5EF4-FFF2-40B4-BE49-F238E27FC236}">
                <a16:creationId xmlns:a16="http://schemas.microsoft.com/office/drawing/2014/main" id="{0CEBFFBE-C638-4CD2-BEF5-02D5C37F84A3}"/>
              </a:ext>
            </a:extLst>
          </p:cNvPr>
          <p:cNvPicPr>
            <a:picLocks noChangeAspect="1"/>
          </p:cNvPicPr>
          <p:nvPr/>
        </p:nvPicPr>
        <p:blipFill>
          <a:blip r:embed="rId3"/>
          <a:stretch>
            <a:fillRect/>
          </a:stretch>
        </p:blipFill>
        <p:spPr>
          <a:xfrm>
            <a:off x="1898271" y="4044404"/>
            <a:ext cx="6363457" cy="3188370"/>
          </a:xfrm>
          <a:prstGeom prst="rect">
            <a:avLst/>
          </a:prstGeom>
        </p:spPr>
      </p:pic>
    </p:spTree>
    <p:extLst>
      <p:ext uri="{BB962C8B-B14F-4D97-AF65-F5344CB8AC3E}">
        <p14:creationId xmlns:p14="http://schemas.microsoft.com/office/powerpoint/2010/main" val="2072893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189798" y="908166"/>
            <a:ext cx="3882090" cy="1569660"/>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marL="742950" lvl="1" indent="-285750">
              <a:buFont typeface="Arial" panose="020B0604020202020204" pitchFamily="34" charset="0"/>
              <a:buChar char="•"/>
            </a:pPr>
            <a:endParaRPr lang="en-US" sz="1800" dirty="0"/>
          </a:p>
          <a:p>
            <a:pPr lvl="1"/>
            <a:endParaRPr lang="en-US" sz="2000" b="1" dirty="0"/>
          </a:p>
          <a:p>
            <a:pPr marL="742950" lvl="1" indent="-285750">
              <a:buFont typeface="Arial" panose="020B0604020202020204" pitchFamily="34" charset="0"/>
              <a:buChar char="•"/>
            </a:pPr>
            <a:endParaRPr lang="en-US" sz="1800" dirty="0"/>
          </a:p>
        </p:txBody>
      </p:sp>
      <p:sp>
        <p:nvSpPr>
          <p:cNvPr id="4" name="TextBox 3"/>
          <p:cNvSpPr txBox="1"/>
          <p:nvPr/>
        </p:nvSpPr>
        <p:spPr>
          <a:xfrm>
            <a:off x="507202" y="1577752"/>
            <a:ext cx="9459804"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As you can see this newly created plane has more components in the inspector than you expected.</a:t>
            </a:r>
          </a:p>
          <a:p>
            <a:r>
              <a:rPr lang="en-US" sz="1600" dirty="0"/>
              <a:t> </a:t>
            </a:r>
          </a:p>
          <a:p>
            <a:pPr marL="285750" indent="-285750">
              <a:buFont typeface="Arial" panose="020B0604020202020204" pitchFamily="34" charset="0"/>
              <a:buChar char="•"/>
            </a:pPr>
            <a:r>
              <a:rPr lang="en-US" sz="1600" dirty="0"/>
              <a:t>One of them worth mentioning is the Mesh Collider which is responsible for physics and collision detection to our game objects in order to provide a more realistic experience.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Mesh Renderer on the other hand concerns the rendering of the game object. For example, as seen on the image it has attributes for lighting and material. If you deselect the Mesh Renderer tick-box you will notice that the plane disappears from the scene.</a:t>
            </a:r>
          </a:p>
          <a:p>
            <a:endParaRPr lang="en-US" sz="1600" dirty="0"/>
          </a:p>
        </p:txBody>
      </p:sp>
      <p:pic>
        <p:nvPicPr>
          <p:cNvPr id="5" name="Picture 4" descr="A screenshot of a computer&#10;&#10;Description automatically generated">
            <a:extLst>
              <a:ext uri="{FF2B5EF4-FFF2-40B4-BE49-F238E27FC236}">
                <a16:creationId xmlns:a16="http://schemas.microsoft.com/office/drawing/2014/main" id="{AB2F33E4-F0FF-A993-12CA-BCADD9DF0F91}"/>
              </a:ext>
            </a:extLst>
          </p:cNvPr>
          <p:cNvPicPr>
            <a:picLocks noChangeAspect="1"/>
          </p:cNvPicPr>
          <p:nvPr/>
        </p:nvPicPr>
        <p:blipFill>
          <a:blip r:embed="rId3"/>
          <a:stretch>
            <a:fillRect/>
          </a:stretch>
        </p:blipFill>
        <p:spPr>
          <a:xfrm>
            <a:off x="1898271" y="4044404"/>
            <a:ext cx="6363457" cy="3188370"/>
          </a:xfrm>
          <a:prstGeom prst="rect">
            <a:avLst/>
          </a:prstGeom>
        </p:spPr>
      </p:pic>
    </p:spTree>
    <p:extLst>
      <p:ext uri="{BB962C8B-B14F-4D97-AF65-F5344CB8AC3E}">
        <p14:creationId xmlns:p14="http://schemas.microsoft.com/office/powerpoint/2010/main" val="29101468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176583" y="1432873"/>
            <a:ext cx="4565875" cy="4278094"/>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lvl="1"/>
            <a:endParaRPr lang="en-US" sz="1600" dirty="0"/>
          </a:p>
          <a:p>
            <a:pPr marL="800100" lvl="1" indent="-342900">
              <a:buFont typeface="Arial" panose="020B0604020202020204" pitchFamily="34" charset="0"/>
              <a:buChar char="•"/>
            </a:pPr>
            <a:r>
              <a:rPr lang="en-US" sz="1600" dirty="0"/>
              <a:t>Now you can select your Main Camera and set its Position at (0, 3, -14)  and it’s Rotation at  (-4, 0, 0) in order for the plane to be viewable by the camera.</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Also, you can do so with the light depending on your personal preference.</a:t>
            </a:r>
          </a:p>
          <a:p>
            <a:pPr marL="800100" lvl="1" indent="-34290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By now, you should have a game view looking similar to the one on the right.</a:t>
            </a:r>
          </a:p>
          <a:p>
            <a:pPr marL="742950" lvl="1" indent="-285750">
              <a:buFont typeface="Arial" panose="020B0604020202020204" pitchFamily="34" charset="0"/>
              <a:buChar char="•"/>
            </a:pPr>
            <a:endParaRPr lang="en-US" sz="1800" dirty="0"/>
          </a:p>
          <a:p>
            <a:pPr lvl="1"/>
            <a:endParaRPr lang="en-US" sz="2000" b="1" dirty="0"/>
          </a:p>
          <a:p>
            <a:pPr marL="742950" lvl="1" indent="-285750">
              <a:buFont typeface="Arial" panose="020B0604020202020204" pitchFamily="34" charset="0"/>
              <a:buChar char="•"/>
            </a:pPr>
            <a:endParaRPr lang="en-US" sz="1800" dirty="0"/>
          </a:p>
        </p:txBody>
      </p:sp>
      <p:pic>
        <p:nvPicPr>
          <p:cNvPr id="4" name="Picture 3" descr="A screen shot of a computer&#10;&#10;Description automatically generated">
            <a:extLst>
              <a:ext uri="{FF2B5EF4-FFF2-40B4-BE49-F238E27FC236}">
                <a16:creationId xmlns:a16="http://schemas.microsoft.com/office/drawing/2014/main" id="{2AB57F1E-417F-C62B-7E5A-96BB729E2C79}"/>
              </a:ext>
            </a:extLst>
          </p:cNvPr>
          <p:cNvPicPr>
            <a:picLocks noChangeAspect="1"/>
          </p:cNvPicPr>
          <p:nvPr/>
        </p:nvPicPr>
        <p:blipFill>
          <a:blip r:embed="rId3"/>
          <a:stretch>
            <a:fillRect/>
          </a:stretch>
        </p:blipFill>
        <p:spPr>
          <a:xfrm>
            <a:off x="4398640" y="1432873"/>
            <a:ext cx="5727700" cy="5651500"/>
          </a:xfrm>
          <a:prstGeom prst="rect">
            <a:avLst/>
          </a:prstGeom>
        </p:spPr>
      </p:pic>
    </p:spTree>
    <p:extLst>
      <p:ext uri="{BB962C8B-B14F-4D97-AF65-F5344CB8AC3E}">
        <p14:creationId xmlns:p14="http://schemas.microsoft.com/office/powerpoint/2010/main" val="641144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Effect transition="in" filter="fade">
                                      <p:cBhvr>
                                        <p:cTn id="14" dur="1000"/>
                                        <p:tgtEl>
                                          <p:spTgt spid="9">
                                            <p:txEl>
                                              <p:pRg st="5" end="5"/>
                                            </p:txEl>
                                          </p:spTgt>
                                        </p:tgtEl>
                                      </p:cBhvr>
                                    </p:animEffect>
                                    <p:anim calcmode="lin" valueType="num">
                                      <p:cBhvr>
                                        <p:cTn id="1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Effect transition="in" filter="fade">
                                      <p:cBhvr>
                                        <p:cTn id="21" dur="1000"/>
                                        <p:tgtEl>
                                          <p:spTgt spid="9">
                                            <p:txEl>
                                              <p:pRg st="7" end="7"/>
                                            </p:txEl>
                                          </p:spTgt>
                                        </p:tgtEl>
                                      </p:cBhvr>
                                    </p:animEffect>
                                    <p:anim calcmode="lin" valueType="num">
                                      <p:cBhvr>
                                        <p:cTn id="22"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0"/>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507202" y="857672"/>
            <a:ext cx="9142400" cy="2062103"/>
          </a:xfrm>
          <a:prstGeom prst="rect">
            <a:avLst/>
          </a:prstGeom>
          <a:noFill/>
        </p:spPr>
        <p:txBody>
          <a:bodyPr wrap="square" rtlCol="0">
            <a:spAutoFit/>
          </a:bodyPr>
          <a:lstStyle/>
          <a:p>
            <a:pPr lvl="1"/>
            <a:endParaRPr lang="en-US" sz="1600" dirty="0"/>
          </a:p>
          <a:p>
            <a:pPr marL="800100" lvl="1" indent="-342900">
              <a:buFont typeface="Arial" panose="020B0604020202020204" pitchFamily="34" charset="0"/>
              <a:buChar char="•"/>
            </a:pPr>
            <a:r>
              <a:rPr lang="en-US" sz="1600" dirty="0"/>
              <a:t>Proceed by adding a simple Sphere and set its position to (0, 1, 0) so that our Sphere remains on top of the plane.</a:t>
            </a:r>
          </a:p>
          <a:p>
            <a:pPr lvl="1"/>
            <a:endParaRPr lang="en-US" sz="1600" dirty="0"/>
          </a:p>
          <a:p>
            <a:pPr marL="800100" lvl="1" indent="-342900">
              <a:buFont typeface="Arial" panose="020B0604020202020204" pitchFamily="34" charset="0"/>
              <a:buChar char="•"/>
            </a:pPr>
            <a:r>
              <a:rPr lang="en-US" sz="1600" dirty="0"/>
              <a:t>Hit Play and notice that nothing happens. </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This occurred because our Sphere is not a rigid body and thus according to Unity it does not obey natures gravitational law.</a:t>
            </a:r>
          </a:p>
        </p:txBody>
      </p:sp>
      <p:pic>
        <p:nvPicPr>
          <p:cNvPr id="4" name="Picture 3" descr="A screenshot of a computer&#10;&#10;Description automatically generated">
            <a:extLst>
              <a:ext uri="{FF2B5EF4-FFF2-40B4-BE49-F238E27FC236}">
                <a16:creationId xmlns:a16="http://schemas.microsoft.com/office/drawing/2014/main" id="{551D45A7-AC61-7D70-F86B-4E07061DA820}"/>
              </a:ext>
            </a:extLst>
          </p:cNvPr>
          <p:cNvPicPr>
            <a:picLocks noChangeAspect="1"/>
          </p:cNvPicPr>
          <p:nvPr/>
        </p:nvPicPr>
        <p:blipFill>
          <a:blip r:embed="rId3"/>
          <a:stretch>
            <a:fillRect/>
          </a:stretch>
        </p:blipFill>
        <p:spPr>
          <a:xfrm>
            <a:off x="2703736" y="2928903"/>
            <a:ext cx="4392488" cy="4314399"/>
          </a:xfrm>
          <a:prstGeom prst="rect">
            <a:avLst/>
          </a:prstGeom>
        </p:spPr>
      </p:pic>
    </p:spTree>
    <p:extLst>
      <p:ext uri="{BB962C8B-B14F-4D97-AF65-F5344CB8AC3E}">
        <p14:creationId xmlns:p14="http://schemas.microsoft.com/office/powerpoint/2010/main" val="1220419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0"/>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507202" y="913472"/>
            <a:ext cx="9142400" cy="1569660"/>
          </a:xfrm>
          <a:prstGeom prst="rect">
            <a:avLst/>
          </a:prstGeom>
          <a:noFill/>
        </p:spPr>
        <p:txBody>
          <a:bodyPr wrap="square" rtlCol="0">
            <a:spAutoFit/>
          </a:bodyPr>
          <a:lstStyle/>
          <a:p>
            <a:pPr lvl="1"/>
            <a:endParaRPr lang="en-US" sz="1600" dirty="0"/>
          </a:p>
          <a:p>
            <a:pPr marL="800100" lvl="1" indent="-342900">
              <a:buFont typeface="Arial" panose="020B0604020202020204" pitchFamily="34" charset="0"/>
              <a:buChar char="•"/>
            </a:pPr>
            <a:r>
              <a:rPr lang="en-US" sz="1600" dirty="0"/>
              <a:t>In order to fix that, select the sphere, go to the Inspector window, press “Add Component” button, navigate to Physics in the dropdown menu and select </a:t>
            </a:r>
            <a:r>
              <a:rPr lang="en-US" sz="1600" dirty="0" err="1"/>
              <a:t>Rigidbody</a:t>
            </a:r>
            <a:r>
              <a:rPr lang="en-US" sz="1600" dirty="0"/>
              <a:t> from the list.</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Quickly you will notice that a </a:t>
            </a:r>
            <a:r>
              <a:rPr lang="en-US" sz="1600" dirty="0" err="1"/>
              <a:t>rigidbody</a:t>
            </a:r>
            <a:r>
              <a:rPr lang="en-US" sz="1600" dirty="0"/>
              <a:t> is now attached to our sphere, containing some physical attributes such as mass. </a:t>
            </a:r>
          </a:p>
        </p:txBody>
      </p:sp>
      <p:sp>
        <p:nvSpPr>
          <p:cNvPr id="4" name="TextBox 3"/>
          <p:cNvSpPr txBox="1"/>
          <p:nvPr/>
        </p:nvSpPr>
        <p:spPr>
          <a:xfrm>
            <a:off x="255464" y="3240386"/>
            <a:ext cx="3295915"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Now hit Play again and notice that our sphere complies with gravitational law and falls onto the plane.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Finally, place our sphere at 0.5 in the Y axis in order to simply sit over our plane and let’s proceed to add some movement to it.</a:t>
            </a:r>
          </a:p>
          <a:p>
            <a:endParaRPr lang="en-US" sz="1600" dirty="0"/>
          </a:p>
          <a:p>
            <a:endParaRPr lang="en-US" sz="1600" dirty="0"/>
          </a:p>
        </p:txBody>
      </p:sp>
      <p:pic>
        <p:nvPicPr>
          <p:cNvPr id="5" name="Picture 4" descr="A screenshot of a computer&#10;&#10;Description automatically generated">
            <a:extLst>
              <a:ext uri="{FF2B5EF4-FFF2-40B4-BE49-F238E27FC236}">
                <a16:creationId xmlns:a16="http://schemas.microsoft.com/office/drawing/2014/main" id="{2C997BEB-A6A5-C173-9732-0FFFF9734533}"/>
              </a:ext>
            </a:extLst>
          </p:cNvPr>
          <p:cNvPicPr>
            <a:picLocks noChangeAspect="1"/>
          </p:cNvPicPr>
          <p:nvPr/>
        </p:nvPicPr>
        <p:blipFill>
          <a:blip r:embed="rId3"/>
          <a:stretch>
            <a:fillRect/>
          </a:stretch>
        </p:blipFill>
        <p:spPr>
          <a:xfrm>
            <a:off x="4203194" y="2483132"/>
            <a:ext cx="4810857" cy="4725520"/>
          </a:xfrm>
          <a:prstGeom prst="rect">
            <a:avLst/>
          </a:prstGeom>
        </p:spPr>
      </p:pic>
    </p:spTree>
    <p:extLst>
      <p:ext uri="{BB962C8B-B14F-4D97-AF65-F5344CB8AC3E}">
        <p14:creationId xmlns:p14="http://schemas.microsoft.com/office/powerpoint/2010/main" val="37458372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208095" y="694209"/>
            <a:ext cx="7160303" cy="5416868"/>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lvl="1"/>
            <a:endParaRPr lang="en-US" sz="1600" dirty="0"/>
          </a:p>
          <a:p>
            <a:pPr marL="800100" lvl="1" indent="-342900">
              <a:buFont typeface="Arial" panose="020B0604020202020204" pitchFamily="34" charset="0"/>
              <a:buChar char="•"/>
            </a:pPr>
            <a:r>
              <a:rPr lang="en-US" sz="1600" dirty="0"/>
              <a:t>In order to make our Sphere a moving game object we need to create a script and attach it to the Sphere.</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dirty="0"/>
              <a:t>Scripting comes in two flavors when it comes to Unity, C#  and JavaScript. You can choose the one you are already familiar with. </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In case you are not familiar with either JavaScript or C# but you do have solid knowledge of C++ then it is strongly suggested that you pick up C# as it will come more easy to catch up with.</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Scripting in Unity is one of the most important parts that you have to master in order to create good content.</a:t>
            </a:r>
          </a:p>
          <a:p>
            <a:pPr lvl="1"/>
            <a:endParaRPr lang="en-US" sz="1600" dirty="0"/>
          </a:p>
          <a:p>
            <a:pPr lvl="1"/>
            <a:endParaRPr lang="en-US" sz="1600" dirty="0"/>
          </a:p>
          <a:p>
            <a:pPr lvl="1"/>
            <a:r>
              <a:rPr lang="en-US" sz="1600" dirty="0"/>
              <a:t>Please do make sure to watch at least all beginner tutorials on Unity Scripting from </a:t>
            </a:r>
            <a:r>
              <a:rPr lang="en-US" sz="1600" dirty="0">
                <a:hlinkClick r:id="rId3"/>
              </a:rPr>
              <a:t>here.</a:t>
            </a:r>
            <a:endParaRPr lang="en-US" sz="1600" dirty="0"/>
          </a:p>
          <a:p>
            <a:pPr marL="800100" lvl="1" indent="-34290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800" dirty="0"/>
          </a:p>
        </p:txBody>
      </p:sp>
      <p:pic>
        <p:nvPicPr>
          <p:cNvPr id="4" name="Picture 3" descr="A screenshot of a computer program&#10;&#10;Description automatically generated">
            <a:extLst>
              <a:ext uri="{FF2B5EF4-FFF2-40B4-BE49-F238E27FC236}">
                <a16:creationId xmlns:a16="http://schemas.microsoft.com/office/drawing/2014/main" id="{69B16755-BFCD-977F-F61F-4E8A230757C7}"/>
              </a:ext>
            </a:extLst>
          </p:cNvPr>
          <p:cNvPicPr>
            <a:picLocks noChangeAspect="1"/>
          </p:cNvPicPr>
          <p:nvPr/>
        </p:nvPicPr>
        <p:blipFill>
          <a:blip r:embed="rId4"/>
          <a:stretch>
            <a:fillRect/>
          </a:stretch>
        </p:blipFill>
        <p:spPr>
          <a:xfrm>
            <a:off x="7325501" y="1432872"/>
            <a:ext cx="2765173" cy="5061929"/>
          </a:xfrm>
          <a:prstGeom prst="rect">
            <a:avLst/>
          </a:prstGeom>
        </p:spPr>
      </p:pic>
    </p:spTree>
    <p:extLst>
      <p:ext uri="{BB962C8B-B14F-4D97-AF65-F5344CB8AC3E}">
        <p14:creationId xmlns:p14="http://schemas.microsoft.com/office/powerpoint/2010/main" val="25245677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1000"/>
                                        <p:tgtEl>
                                          <p:spTgt spid="9">
                                            <p:txEl>
                                              <p:pRg st="5" end="5"/>
                                            </p:txEl>
                                          </p:spTgt>
                                        </p:tgtEl>
                                      </p:cBhvr>
                                    </p:animEffect>
                                    <p:anim calcmode="lin" valueType="num">
                                      <p:cBhvr>
                                        <p:cTn id="2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Effect transition="in" filter="fade">
                                      <p:cBhvr>
                                        <p:cTn id="28" dur="1000"/>
                                        <p:tgtEl>
                                          <p:spTgt spid="9">
                                            <p:txEl>
                                              <p:pRg st="7" end="7"/>
                                            </p:txEl>
                                          </p:spTgt>
                                        </p:tgtEl>
                                      </p:cBhvr>
                                    </p:animEffect>
                                    <p:anim calcmode="lin" valueType="num">
                                      <p:cBhvr>
                                        <p:cTn id="29"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animEffect transition="in" filter="fade">
                                      <p:cBhvr>
                                        <p:cTn id="35" dur="1000"/>
                                        <p:tgtEl>
                                          <p:spTgt spid="9">
                                            <p:txEl>
                                              <p:pRg st="9" end="9"/>
                                            </p:txEl>
                                          </p:spTgt>
                                        </p:tgtEl>
                                      </p:cBhvr>
                                    </p:animEffect>
                                    <p:anim calcmode="lin" valueType="num">
                                      <p:cBhvr>
                                        <p:cTn id="36"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12" end="12"/>
                                            </p:txEl>
                                          </p:spTgt>
                                        </p:tgtEl>
                                        <p:attrNameLst>
                                          <p:attrName>style.visibility</p:attrName>
                                        </p:attrNameLst>
                                      </p:cBhvr>
                                      <p:to>
                                        <p:strVal val="visible"/>
                                      </p:to>
                                    </p:set>
                                    <p:animEffect transition="in" filter="fade">
                                      <p:cBhvr>
                                        <p:cTn id="42" dur="1000"/>
                                        <p:tgtEl>
                                          <p:spTgt spid="9">
                                            <p:txEl>
                                              <p:pRg st="12" end="12"/>
                                            </p:txEl>
                                          </p:spTgt>
                                        </p:tgtEl>
                                      </p:cBhvr>
                                    </p:animEffect>
                                    <p:anim calcmode="lin" valueType="num">
                                      <p:cBhvr>
                                        <p:cTn id="43"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208095" y="694209"/>
            <a:ext cx="10336583" cy="1969770"/>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lvl="1"/>
            <a:endParaRPr lang="en-US" sz="1600" dirty="0"/>
          </a:p>
          <a:p>
            <a:pPr marL="800100" lvl="1" indent="-342900">
              <a:buFont typeface="Arial" panose="020B0604020202020204" pitchFamily="34" charset="0"/>
              <a:buChar char="•"/>
            </a:pPr>
            <a:r>
              <a:rPr lang="en-US" sz="1600" dirty="0"/>
              <a:t>Now, back to adding our script to the game object. Select the Sphere from the Hierarchy go to the inspector, press the button “Add Component” and either type in the search box “script” or search for “New Script” in the dropdown menu and select it.</a:t>
            </a:r>
            <a:endParaRPr lang="en-US" sz="2000" dirty="0"/>
          </a:p>
          <a:p>
            <a:pPr marL="742950" lvl="1" indent="-285750">
              <a:buFont typeface="Arial" panose="020B0604020202020204" pitchFamily="34" charset="0"/>
              <a:buChar char="•"/>
            </a:pPr>
            <a:endParaRPr lang="en-US" sz="1800" dirty="0"/>
          </a:p>
        </p:txBody>
      </p:sp>
      <p:sp>
        <p:nvSpPr>
          <p:cNvPr id="4" name="TextBox 3"/>
          <p:cNvSpPr txBox="1"/>
          <p:nvPr/>
        </p:nvSpPr>
        <p:spPr>
          <a:xfrm>
            <a:off x="233148" y="2663979"/>
            <a:ext cx="7128792"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Proceed by selecting the language of your choice and name the script with a relevant name (i.e. “</a:t>
            </a:r>
            <a:r>
              <a:rPr lang="en-US" sz="1600" dirty="0" err="1"/>
              <a:t>PlayerController</a:t>
            </a:r>
            <a:r>
              <a:rPr lang="en-US" sz="1600" dirty="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Afterwards, click “Create and Add” and you will see that the newly created script is attached to the sphere in the Inspector tab.</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Finally, under the Project window drag and drop the script into the corresponding “_Scripts” folder.</a:t>
            </a:r>
          </a:p>
        </p:txBody>
      </p:sp>
      <p:pic>
        <p:nvPicPr>
          <p:cNvPr id="6" name="Picture 5" descr="A screenshot of a computer&#10;&#10;Description automatically generated">
            <a:extLst>
              <a:ext uri="{FF2B5EF4-FFF2-40B4-BE49-F238E27FC236}">
                <a16:creationId xmlns:a16="http://schemas.microsoft.com/office/drawing/2014/main" id="{C79AA08F-1A09-0593-BEE3-CB1F3E441DC9}"/>
              </a:ext>
            </a:extLst>
          </p:cNvPr>
          <p:cNvPicPr>
            <a:picLocks noChangeAspect="1"/>
          </p:cNvPicPr>
          <p:nvPr/>
        </p:nvPicPr>
        <p:blipFill>
          <a:blip r:embed="rId3"/>
          <a:stretch>
            <a:fillRect/>
          </a:stretch>
        </p:blipFill>
        <p:spPr>
          <a:xfrm>
            <a:off x="7361940" y="2711414"/>
            <a:ext cx="2470588" cy="3329923"/>
          </a:xfrm>
          <a:prstGeom prst="rect">
            <a:avLst/>
          </a:prstGeom>
        </p:spPr>
      </p:pic>
      <p:pic>
        <p:nvPicPr>
          <p:cNvPr id="8" name="Picture 7" descr="A screenshot of a computer program&#10;&#10;Description automatically generated">
            <a:extLst>
              <a:ext uri="{FF2B5EF4-FFF2-40B4-BE49-F238E27FC236}">
                <a16:creationId xmlns:a16="http://schemas.microsoft.com/office/drawing/2014/main" id="{654479CA-6DED-F4AC-C270-DC0431A1837E}"/>
              </a:ext>
            </a:extLst>
          </p:cNvPr>
          <p:cNvPicPr>
            <a:picLocks noChangeAspect="1"/>
          </p:cNvPicPr>
          <p:nvPr/>
        </p:nvPicPr>
        <p:blipFill>
          <a:blip r:embed="rId4"/>
          <a:stretch>
            <a:fillRect/>
          </a:stretch>
        </p:blipFill>
        <p:spPr>
          <a:xfrm>
            <a:off x="1119560" y="4098032"/>
            <a:ext cx="5366641" cy="1845446"/>
          </a:xfrm>
          <a:prstGeom prst="rect">
            <a:avLst/>
          </a:prstGeom>
        </p:spPr>
      </p:pic>
    </p:spTree>
    <p:extLst>
      <p:ext uri="{BB962C8B-B14F-4D97-AF65-F5344CB8AC3E}">
        <p14:creationId xmlns:p14="http://schemas.microsoft.com/office/powerpoint/2010/main" val="32707956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2" end="12"/>
                                            </p:txEl>
                                          </p:spTgt>
                                        </p:tgtEl>
                                        <p:attrNameLst>
                                          <p:attrName>style.visibility</p:attrName>
                                        </p:attrNameLst>
                                      </p:cBhvr>
                                      <p:to>
                                        <p:strVal val="visible"/>
                                      </p:to>
                                    </p:set>
                                    <p:animEffect transition="in" filter="fade">
                                      <p:cBhvr>
                                        <p:cTn id="42" dur="1000"/>
                                        <p:tgtEl>
                                          <p:spTgt spid="4">
                                            <p:txEl>
                                              <p:pRg st="12" end="12"/>
                                            </p:txEl>
                                          </p:spTgt>
                                        </p:tgtEl>
                                      </p:cBhvr>
                                    </p:animEffect>
                                    <p:anim calcmode="lin" valueType="num">
                                      <p:cBhvr>
                                        <p:cTn id="43"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208095" y="694209"/>
            <a:ext cx="10336583" cy="3447098"/>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lvl="1"/>
            <a:endParaRPr lang="en-US" sz="1600" dirty="0"/>
          </a:p>
          <a:p>
            <a:pPr marL="800100" lvl="1" indent="-342900">
              <a:buFont typeface="Arial" panose="020B0604020202020204" pitchFamily="34" charset="0"/>
              <a:buChar char="•"/>
            </a:pPr>
            <a:r>
              <a:rPr lang="en-US" sz="1600" b="1" dirty="0"/>
              <a:t>Opening and editing the script.</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dirty="0"/>
              <a:t>In order to edit our newly created script you either have to double-click it from the Project/_Scripts folder or in the Sphere inspector click the little gear and press the “Edit Script” button.</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This will open up Visual Studio, or your preferred IDE (which can be set in Unity Editor Preferences) with your script in it.</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dirty="0"/>
              <a:t>When the script opens in the editor you will see the exact same code displayed below.</a:t>
            </a:r>
          </a:p>
          <a:p>
            <a:pPr marL="742950" lvl="1" indent="-285750">
              <a:buFont typeface="Arial" panose="020B0604020202020204" pitchFamily="34" charset="0"/>
              <a:buChar char="•"/>
            </a:pPr>
            <a:endParaRPr lang="en-US" sz="1800" dirty="0"/>
          </a:p>
        </p:txBody>
      </p:sp>
      <p:pic>
        <p:nvPicPr>
          <p:cNvPr id="6" name="Picture 5"/>
          <p:cNvPicPr>
            <a:picLocks noChangeAspect="1"/>
          </p:cNvPicPr>
          <p:nvPr/>
        </p:nvPicPr>
        <p:blipFill>
          <a:blip r:embed="rId3"/>
          <a:stretch>
            <a:fillRect/>
          </a:stretch>
        </p:blipFill>
        <p:spPr>
          <a:xfrm>
            <a:off x="1420802" y="4170040"/>
            <a:ext cx="3657600" cy="2943225"/>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A9091DB0-DE2B-E831-BDA9-2D4AAE303E6D}"/>
              </a:ext>
            </a:extLst>
          </p:cNvPr>
          <p:cNvPicPr>
            <a:picLocks noChangeAspect="1"/>
          </p:cNvPicPr>
          <p:nvPr/>
        </p:nvPicPr>
        <p:blipFill>
          <a:blip r:embed="rId4"/>
          <a:stretch>
            <a:fillRect/>
          </a:stretch>
        </p:blipFill>
        <p:spPr>
          <a:xfrm>
            <a:off x="5872088" y="3792914"/>
            <a:ext cx="4256400" cy="3483317"/>
          </a:xfrm>
          <a:prstGeom prst="rect">
            <a:avLst/>
          </a:prstGeom>
        </p:spPr>
      </p:pic>
    </p:spTree>
    <p:extLst>
      <p:ext uri="{BB962C8B-B14F-4D97-AF65-F5344CB8AC3E}">
        <p14:creationId xmlns:p14="http://schemas.microsoft.com/office/powerpoint/2010/main" val="42314169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Effect transition="in" filter="fade">
                                      <p:cBhvr>
                                        <p:cTn id="14" dur="1000"/>
                                        <p:tgtEl>
                                          <p:spTgt spid="9">
                                            <p:txEl>
                                              <p:pRg st="5" end="5"/>
                                            </p:txEl>
                                          </p:spTgt>
                                        </p:tgtEl>
                                      </p:cBhvr>
                                    </p:animEffect>
                                    <p:anim calcmode="lin" valueType="num">
                                      <p:cBhvr>
                                        <p:cTn id="1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Effect transition="in" filter="fade">
                                      <p:cBhvr>
                                        <p:cTn id="21" dur="1000"/>
                                        <p:tgtEl>
                                          <p:spTgt spid="9">
                                            <p:txEl>
                                              <p:pRg st="7" end="7"/>
                                            </p:txEl>
                                          </p:spTgt>
                                        </p:tgtEl>
                                      </p:cBhvr>
                                    </p:animEffect>
                                    <p:anim calcmode="lin" valueType="num">
                                      <p:cBhvr>
                                        <p:cTn id="22"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9" end="9"/>
                                            </p:txEl>
                                          </p:spTgt>
                                        </p:tgtEl>
                                        <p:attrNameLst>
                                          <p:attrName>style.visibility</p:attrName>
                                        </p:attrNameLst>
                                      </p:cBhvr>
                                      <p:to>
                                        <p:strVal val="visible"/>
                                      </p:to>
                                    </p:set>
                                    <p:animEffect transition="in" filter="fade">
                                      <p:cBhvr>
                                        <p:cTn id="28" dur="1000"/>
                                        <p:tgtEl>
                                          <p:spTgt spid="9">
                                            <p:txEl>
                                              <p:pRg st="9" end="9"/>
                                            </p:txEl>
                                          </p:spTgt>
                                        </p:tgtEl>
                                      </p:cBhvr>
                                    </p:animEffect>
                                    <p:anim calcmode="lin" valueType="num">
                                      <p:cBhvr>
                                        <p:cTn id="29"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304401"/>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a:t>Introduction</a:t>
            </a:r>
            <a:endParaRPr lang="en-US" altLang="en-US" dirty="0"/>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p:txBody>
      </p:sp>
      <p:sp>
        <p:nvSpPr>
          <p:cNvPr id="9" name="TextBox 8"/>
          <p:cNvSpPr txBox="1"/>
          <p:nvPr/>
        </p:nvSpPr>
        <p:spPr>
          <a:xfrm>
            <a:off x="481400" y="1610537"/>
            <a:ext cx="9142400" cy="4555093"/>
          </a:xfrm>
          <a:prstGeom prst="rect">
            <a:avLst/>
          </a:prstGeom>
          <a:noFill/>
        </p:spPr>
        <p:txBody>
          <a:bodyPr wrap="square" rtlCol="0">
            <a:spAutoFit/>
          </a:bodyPr>
          <a:lstStyle/>
          <a:p>
            <a:pPr marL="285750" indent="-285750">
              <a:buFont typeface="Arial" panose="020B0604020202020204" pitchFamily="34" charset="0"/>
              <a:buChar char="•"/>
            </a:pPr>
            <a:r>
              <a:rPr lang="en-US" sz="2000" dirty="0"/>
              <a:t>What is </a:t>
            </a:r>
            <a:r>
              <a:rPr lang="en-US" sz="2000" b="1" dirty="0"/>
              <a:t>Unity</a:t>
            </a:r>
            <a:r>
              <a:rPr lang="en-US" sz="2000" dirty="0"/>
              <a:t>?</a:t>
            </a:r>
          </a:p>
          <a:p>
            <a:endParaRPr lang="en-US" sz="1800" dirty="0"/>
          </a:p>
          <a:p>
            <a:pPr marL="742950" lvl="1" indent="-285750">
              <a:buFont typeface="Arial" panose="020B0604020202020204" pitchFamily="34" charset="0"/>
              <a:buChar char="•"/>
            </a:pPr>
            <a:r>
              <a:rPr lang="en-US" sz="1800" dirty="0"/>
              <a:t>Unity is a popular commercial 2D/3D Game Engine.</a:t>
            </a:r>
          </a:p>
          <a:p>
            <a:pPr marL="742950" lvl="1" indent="-285750">
              <a:buFont typeface="Arial" panose="020B0604020202020204" pitchFamily="34" charset="0"/>
              <a:buChar char="•"/>
            </a:pPr>
            <a:r>
              <a:rPr lang="en-US" sz="1800" dirty="0"/>
              <a:t>Widely used by many indie developers as well as huge industries in the gaming sector such as Blizzard, which has developed the successful card game Hearthstone using Unity. (read more about it, </a:t>
            </a:r>
            <a:r>
              <a:rPr lang="en-US" sz="1800" dirty="0">
                <a:hlinkClick r:id="rId3"/>
              </a:rPr>
              <a:t>here</a:t>
            </a:r>
            <a:r>
              <a:rPr lang="en-US" sz="1800" dirty="0"/>
              <a:t>)</a:t>
            </a:r>
          </a:p>
          <a:p>
            <a:pPr lvl="1"/>
            <a:endParaRPr lang="en-US" sz="1600" dirty="0"/>
          </a:p>
          <a:p>
            <a:pPr marL="285750" indent="-285750">
              <a:buFont typeface="Arial" panose="020B0604020202020204" pitchFamily="34" charset="0"/>
              <a:buChar char="•"/>
            </a:pPr>
            <a:r>
              <a:rPr lang="en-US" sz="2000" dirty="0"/>
              <a:t>But, why Unity?</a:t>
            </a:r>
          </a:p>
          <a:p>
            <a:endParaRPr lang="en-US" sz="1800" dirty="0"/>
          </a:p>
          <a:p>
            <a:pPr marL="742950" lvl="1" indent="-285750">
              <a:buFont typeface="Arial" panose="020B0604020202020204" pitchFamily="34" charset="0"/>
              <a:buChar char="•"/>
            </a:pPr>
            <a:r>
              <a:rPr lang="en-US" sz="1800" dirty="0"/>
              <a:t>Free for personal use</a:t>
            </a:r>
          </a:p>
          <a:p>
            <a:pPr marL="742950" lvl="1" indent="-285750">
              <a:buFont typeface="Arial" panose="020B0604020202020204" pitchFamily="34" charset="0"/>
              <a:buChar char="•"/>
            </a:pPr>
            <a:r>
              <a:rPr lang="en-US" sz="1800" dirty="0"/>
              <a:t>Cross-platform</a:t>
            </a:r>
          </a:p>
          <a:p>
            <a:pPr marL="742950" lvl="1" indent="-285750">
              <a:buFont typeface="Arial" panose="020B0604020202020204" pitchFamily="34" charset="0"/>
              <a:buChar char="•"/>
            </a:pPr>
            <a:r>
              <a:rPr lang="en-US" sz="1800" dirty="0"/>
              <a:t>Easy to learn</a:t>
            </a:r>
          </a:p>
          <a:p>
            <a:pPr marL="742950" lvl="1" indent="-285750">
              <a:buFont typeface="Arial" panose="020B0604020202020204" pitchFamily="34" charset="0"/>
              <a:buChar char="•"/>
            </a:pPr>
            <a:r>
              <a:rPr lang="en-US" sz="1800" dirty="0"/>
              <a:t>Lots of resources available</a:t>
            </a:r>
          </a:p>
          <a:p>
            <a:pPr marL="742950" lvl="1" indent="-285750">
              <a:buFont typeface="Arial" panose="020B0604020202020204" pitchFamily="34" charset="0"/>
              <a:buChar char="•"/>
            </a:pPr>
            <a:r>
              <a:rPr lang="en-US" sz="1800" dirty="0"/>
              <a:t>Simplifies game development</a:t>
            </a:r>
          </a:p>
          <a:p>
            <a:pPr marL="742950" lvl="1" indent="-285750">
              <a:buFont typeface="Arial" panose="020B0604020202020204" pitchFamily="34" charset="0"/>
              <a:buChar char="•"/>
            </a:pPr>
            <a:r>
              <a:rPr lang="en-US" sz="1800" dirty="0"/>
              <a:t>Active forums.</a:t>
            </a:r>
          </a:p>
          <a:p>
            <a:pPr marL="742950" lvl="1" indent="-285750">
              <a:buFont typeface="Arial" panose="020B0604020202020204" pitchFamily="34" charset="0"/>
              <a:buChar char="•"/>
            </a:pPr>
            <a:endParaRPr lang="en-US" sz="18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4216" y="1153516"/>
            <a:ext cx="2927451" cy="1063687"/>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E7CB3E57-E1F1-754F-2842-C0A1096F51CD}"/>
              </a:ext>
            </a:extLst>
          </p:cNvPr>
          <p:cNvPicPr>
            <a:picLocks noChangeAspect="1"/>
          </p:cNvPicPr>
          <p:nvPr/>
        </p:nvPicPr>
        <p:blipFill>
          <a:blip r:embed="rId5"/>
          <a:stretch>
            <a:fillRect/>
          </a:stretch>
        </p:blipFill>
        <p:spPr>
          <a:xfrm>
            <a:off x="3955949" y="3660029"/>
            <a:ext cx="6136533" cy="3077865"/>
          </a:xfrm>
          <a:prstGeom prst="rect">
            <a:avLst/>
          </a:prstGeom>
        </p:spPr>
      </p:pic>
    </p:spTree>
    <p:extLst>
      <p:ext uri="{BB962C8B-B14F-4D97-AF65-F5344CB8AC3E}">
        <p14:creationId xmlns:p14="http://schemas.microsoft.com/office/powerpoint/2010/main" val="6875454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1000"/>
                                        <p:tgtEl>
                                          <p:spTgt spid="9">
                                            <p:txEl>
                                              <p:pRg st="2" end="2"/>
                                            </p:txEl>
                                          </p:spTgt>
                                        </p:tgtEl>
                                      </p:cBhvr>
                                    </p:animEffect>
                                    <p:anim calcmode="lin" valueType="num">
                                      <p:cBhvr>
                                        <p:cTn id="2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1000"/>
                                        <p:tgtEl>
                                          <p:spTgt spid="9">
                                            <p:txEl>
                                              <p:pRg st="3" end="3"/>
                                            </p:txEl>
                                          </p:spTgt>
                                        </p:tgtEl>
                                      </p:cBhvr>
                                    </p:animEffect>
                                    <p:anim calcmode="lin" valueType="num">
                                      <p:cBhvr>
                                        <p:cTn id="2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Effect transition="in" filter="fade">
                                      <p:cBhvr>
                                        <p:cTn id="46" dur="1000"/>
                                        <p:tgtEl>
                                          <p:spTgt spid="9">
                                            <p:txEl>
                                              <p:pRg st="7" end="7"/>
                                            </p:txEl>
                                          </p:spTgt>
                                        </p:tgtEl>
                                      </p:cBhvr>
                                    </p:animEffect>
                                    <p:anim calcmode="lin" valueType="num">
                                      <p:cBhvr>
                                        <p:cTn id="4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Effect transition="in" filter="fade">
                                      <p:cBhvr>
                                        <p:cTn id="53" dur="1000"/>
                                        <p:tgtEl>
                                          <p:spTgt spid="9">
                                            <p:txEl>
                                              <p:pRg st="8" end="8"/>
                                            </p:txEl>
                                          </p:spTgt>
                                        </p:tgtEl>
                                      </p:cBhvr>
                                    </p:animEffect>
                                    <p:anim calcmode="lin" valueType="num">
                                      <p:cBhvr>
                                        <p:cTn id="54"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nodeType="afterEffect">
                                  <p:stCondLst>
                                    <p:cond delay="0"/>
                                  </p:stCondLst>
                                  <p:childTnLst>
                                    <p:set>
                                      <p:cBhvr>
                                        <p:cTn id="58" dur="1" fill="hold">
                                          <p:stCondLst>
                                            <p:cond delay="0"/>
                                          </p:stCondLst>
                                        </p:cTn>
                                        <p:tgtEl>
                                          <p:spTgt spid="9">
                                            <p:txEl>
                                              <p:pRg st="9" end="9"/>
                                            </p:txEl>
                                          </p:spTgt>
                                        </p:tgtEl>
                                        <p:attrNameLst>
                                          <p:attrName>style.visibility</p:attrName>
                                        </p:attrNameLst>
                                      </p:cBhvr>
                                      <p:to>
                                        <p:strVal val="visible"/>
                                      </p:to>
                                    </p:set>
                                    <p:animEffect transition="in" filter="fade">
                                      <p:cBhvr>
                                        <p:cTn id="59" dur="1000"/>
                                        <p:tgtEl>
                                          <p:spTgt spid="9">
                                            <p:txEl>
                                              <p:pRg st="9" end="9"/>
                                            </p:txEl>
                                          </p:spTgt>
                                        </p:tgtEl>
                                      </p:cBhvr>
                                    </p:animEffect>
                                    <p:anim calcmode="lin" valueType="num">
                                      <p:cBhvr>
                                        <p:cTn id="60"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42" presetClass="entr" presetSubtype="0" fill="hold" nodeType="afterEffect">
                                  <p:stCondLst>
                                    <p:cond delay="0"/>
                                  </p:stCondLst>
                                  <p:childTnLst>
                                    <p:set>
                                      <p:cBhvr>
                                        <p:cTn id="64" dur="1" fill="hold">
                                          <p:stCondLst>
                                            <p:cond delay="0"/>
                                          </p:stCondLst>
                                        </p:cTn>
                                        <p:tgtEl>
                                          <p:spTgt spid="9">
                                            <p:txEl>
                                              <p:pRg st="10" end="10"/>
                                            </p:txEl>
                                          </p:spTgt>
                                        </p:tgtEl>
                                        <p:attrNameLst>
                                          <p:attrName>style.visibility</p:attrName>
                                        </p:attrNameLst>
                                      </p:cBhvr>
                                      <p:to>
                                        <p:strVal val="visible"/>
                                      </p:to>
                                    </p:set>
                                    <p:animEffect transition="in" filter="fade">
                                      <p:cBhvr>
                                        <p:cTn id="65" dur="1000"/>
                                        <p:tgtEl>
                                          <p:spTgt spid="9">
                                            <p:txEl>
                                              <p:pRg st="10" end="10"/>
                                            </p:txEl>
                                          </p:spTgt>
                                        </p:tgtEl>
                                      </p:cBhvr>
                                    </p:animEffect>
                                    <p:anim calcmode="lin" valueType="num">
                                      <p:cBhvr>
                                        <p:cTn id="66"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42" presetClass="entr" presetSubtype="0" fill="hold" nodeType="afterEffect">
                                  <p:stCondLst>
                                    <p:cond delay="0"/>
                                  </p:stCondLst>
                                  <p:childTnLst>
                                    <p:set>
                                      <p:cBhvr>
                                        <p:cTn id="70" dur="1" fill="hold">
                                          <p:stCondLst>
                                            <p:cond delay="0"/>
                                          </p:stCondLst>
                                        </p:cTn>
                                        <p:tgtEl>
                                          <p:spTgt spid="9">
                                            <p:txEl>
                                              <p:pRg st="11" end="11"/>
                                            </p:txEl>
                                          </p:spTgt>
                                        </p:tgtEl>
                                        <p:attrNameLst>
                                          <p:attrName>style.visibility</p:attrName>
                                        </p:attrNameLst>
                                      </p:cBhvr>
                                      <p:to>
                                        <p:strVal val="visible"/>
                                      </p:to>
                                    </p:set>
                                    <p:animEffect transition="in" filter="fade">
                                      <p:cBhvr>
                                        <p:cTn id="71" dur="1000"/>
                                        <p:tgtEl>
                                          <p:spTgt spid="9">
                                            <p:txEl>
                                              <p:pRg st="11" end="11"/>
                                            </p:txEl>
                                          </p:spTgt>
                                        </p:tgtEl>
                                      </p:cBhvr>
                                    </p:animEffect>
                                    <p:anim calcmode="lin" valueType="num">
                                      <p:cBhvr>
                                        <p:cTn id="72"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73"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42" presetClass="entr" presetSubtype="0" fill="hold" nodeType="afterEffect">
                                  <p:stCondLst>
                                    <p:cond delay="0"/>
                                  </p:stCondLst>
                                  <p:childTnLst>
                                    <p:set>
                                      <p:cBhvr>
                                        <p:cTn id="76" dur="1" fill="hold">
                                          <p:stCondLst>
                                            <p:cond delay="0"/>
                                          </p:stCondLst>
                                        </p:cTn>
                                        <p:tgtEl>
                                          <p:spTgt spid="9">
                                            <p:txEl>
                                              <p:pRg st="12" end="12"/>
                                            </p:txEl>
                                          </p:spTgt>
                                        </p:tgtEl>
                                        <p:attrNameLst>
                                          <p:attrName>style.visibility</p:attrName>
                                        </p:attrNameLst>
                                      </p:cBhvr>
                                      <p:to>
                                        <p:strVal val="visible"/>
                                      </p:to>
                                    </p:set>
                                    <p:animEffect transition="in" filter="fade">
                                      <p:cBhvr>
                                        <p:cTn id="77" dur="1000"/>
                                        <p:tgtEl>
                                          <p:spTgt spid="9">
                                            <p:txEl>
                                              <p:pRg st="12" end="12"/>
                                            </p:txEl>
                                          </p:spTgt>
                                        </p:tgtEl>
                                      </p:cBhvr>
                                    </p:animEffect>
                                    <p:anim calcmode="lin" valueType="num">
                                      <p:cBhvr>
                                        <p:cTn id="78"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208095" y="694209"/>
            <a:ext cx="10336583" cy="3170099"/>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lvl="1"/>
            <a:endParaRPr lang="en-US" sz="1600" dirty="0"/>
          </a:p>
          <a:p>
            <a:pPr marL="800100" lvl="1" indent="-342900">
              <a:buFont typeface="Arial" panose="020B0604020202020204" pitchFamily="34" charset="0"/>
              <a:buChar char="•"/>
            </a:pPr>
            <a:r>
              <a:rPr lang="en-US" sz="1600" b="1" dirty="0"/>
              <a:t>Opening and editing the script.</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dirty="0"/>
              <a:t>On top there will be some “using” instructions which are similar to “include” as in C/C++, leave them be.</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You can see that we have a public class which inherits from another class called </a:t>
            </a:r>
            <a:r>
              <a:rPr lang="en-US" sz="1600" dirty="0" err="1"/>
              <a:t>MonoBehaviour</a:t>
            </a:r>
            <a:r>
              <a:rPr lang="en-US" sz="1600" dirty="0"/>
              <a:t>. This class provides us with basic functionality as is the Start and Update functions.</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dirty="0"/>
              <a:t>As the comments in the code clearly indicate, Start is called in the beginning of the game and can be used similarly as a constructor, assigning basic values and attributes to our game component.</a:t>
            </a:r>
            <a:endParaRPr lang="en-US" sz="1800" dirty="0"/>
          </a:p>
        </p:txBody>
      </p:sp>
      <p:pic>
        <p:nvPicPr>
          <p:cNvPr id="6" name="Picture 5"/>
          <p:cNvPicPr>
            <a:picLocks noChangeAspect="1"/>
          </p:cNvPicPr>
          <p:nvPr/>
        </p:nvPicPr>
        <p:blipFill>
          <a:blip r:embed="rId3"/>
          <a:stretch>
            <a:fillRect/>
          </a:stretch>
        </p:blipFill>
        <p:spPr>
          <a:xfrm>
            <a:off x="6231445" y="3998495"/>
            <a:ext cx="3657600" cy="2943225"/>
          </a:xfrm>
          <a:prstGeom prst="rect">
            <a:avLst/>
          </a:prstGeom>
        </p:spPr>
      </p:pic>
      <p:sp>
        <p:nvSpPr>
          <p:cNvPr id="2" name="TextBox 1"/>
          <p:cNvSpPr txBox="1"/>
          <p:nvPr/>
        </p:nvSpPr>
        <p:spPr>
          <a:xfrm>
            <a:off x="267759" y="4336796"/>
            <a:ext cx="5233165"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On the other hand, Update is called once per frame in order to do the necessary actions and calculations required for our game.</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9763294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fade">
                                      <p:cBhvr>
                                        <p:cTn id="20" dur="1000"/>
                                        <p:tgtEl>
                                          <p:spTgt spid="9">
                                            <p:txEl>
                                              <p:pRg st="5" end="5"/>
                                            </p:txEl>
                                          </p:spTgt>
                                        </p:tgtEl>
                                      </p:cBhvr>
                                    </p:animEffect>
                                    <p:anim calcmode="lin" valueType="num">
                                      <p:cBhvr>
                                        <p:cTn id="21"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1000"/>
                                        <p:tgtEl>
                                          <p:spTgt spid="9">
                                            <p:txEl>
                                              <p:pRg st="7" end="7"/>
                                            </p:txEl>
                                          </p:spTgt>
                                        </p:tgtEl>
                                      </p:cBhvr>
                                    </p:animEffect>
                                    <p:anim calcmode="lin" valueType="num">
                                      <p:cBhvr>
                                        <p:cTn id="28"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xEl>
                                              <p:pRg st="9" end="9"/>
                                            </p:txEl>
                                          </p:spTgt>
                                        </p:tgtEl>
                                        <p:attrNameLst>
                                          <p:attrName>style.visibility</p:attrName>
                                        </p:attrNameLst>
                                      </p:cBhvr>
                                      <p:to>
                                        <p:strVal val="visible"/>
                                      </p:to>
                                    </p:set>
                                    <p:animEffect transition="in" filter="fade">
                                      <p:cBhvr>
                                        <p:cTn id="34" dur="1000"/>
                                        <p:tgtEl>
                                          <p:spTgt spid="9">
                                            <p:txEl>
                                              <p:pRg st="9" end="9"/>
                                            </p:txEl>
                                          </p:spTgt>
                                        </p:tgtEl>
                                      </p:cBhvr>
                                    </p:animEffect>
                                    <p:anim calcmode="lin" valueType="num">
                                      <p:cBhvr>
                                        <p:cTn id="35"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fade">
                                      <p:cBhvr>
                                        <p:cTn id="41" dur="1000"/>
                                        <p:tgtEl>
                                          <p:spTgt spid="2">
                                            <p:txEl>
                                              <p:pRg st="0" end="0"/>
                                            </p:txEl>
                                          </p:spTgt>
                                        </p:tgtEl>
                                      </p:cBhvr>
                                    </p:animEffect>
                                    <p:anim calcmode="lin" valueType="num">
                                      <p:cBhvr>
                                        <p:cTn id="4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208095" y="694209"/>
            <a:ext cx="10336583" cy="1446550"/>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lvl="1"/>
            <a:endParaRPr lang="en-US" sz="1600" dirty="0"/>
          </a:p>
          <a:p>
            <a:pPr marL="800100" lvl="1" indent="-342900">
              <a:buFont typeface="Arial" panose="020B0604020202020204" pitchFamily="34" charset="0"/>
              <a:buChar char="•"/>
            </a:pPr>
            <a:r>
              <a:rPr lang="en-US" sz="1600" b="1" dirty="0"/>
              <a:t>Opening and editing the script.</a:t>
            </a:r>
          </a:p>
          <a:p>
            <a:pPr marL="800100" lvl="1" indent="-342900">
              <a:buFont typeface="Arial" panose="020B0604020202020204" pitchFamily="34" charset="0"/>
              <a:buChar char="•"/>
            </a:pPr>
            <a:endParaRPr lang="en-US" sz="1600" b="1" dirty="0"/>
          </a:p>
        </p:txBody>
      </p:sp>
      <p:pic>
        <p:nvPicPr>
          <p:cNvPr id="6" name="Picture 5"/>
          <p:cNvPicPr>
            <a:picLocks noChangeAspect="1"/>
          </p:cNvPicPr>
          <p:nvPr/>
        </p:nvPicPr>
        <p:blipFill>
          <a:blip r:embed="rId3"/>
          <a:stretch>
            <a:fillRect/>
          </a:stretch>
        </p:blipFill>
        <p:spPr>
          <a:xfrm>
            <a:off x="6009628" y="2182801"/>
            <a:ext cx="3657600" cy="2943225"/>
          </a:xfrm>
          <a:prstGeom prst="rect">
            <a:avLst/>
          </a:prstGeom>
        </p:spPr>
      </p:pic>
      <p:sp>
        <p:nvSpPr>
          <p:cNvPr id="2" name="TextBox 1"/>
          <p:cNvSpPr txBox="1"/>
          <p:nvPr/>
        </p:nvSpPr>
        <p:spPr>
          <a:xfrm>
            <a:off x="267759" y="1964300"/>
            <a:ext cx="5472608" cy="3046988"/>
          </a:xfrm>
          <a:prstGeom prst="rect">
            <a:avLst/>
          </a:prstGeom>
          <a:noFill/>
        </p:spPr>
        <p:txBody>
          <a:bodyPr wrap="square" rtlCol="0">
            <a:spAutoFit/>
          </a:bodyPr>
          <a:lstStyle/>
          <a:p>
            <a:endParaRPr lang="en-US" sz="1600" dirty="0"/>
          </a:p>
          <a:p>
            <a:pPr marL="285750" indent="-285750">
              <a:buFont typeface="Arial" panose="020B0604020202020204" pitchFamily="34" charset="0"/>
              <a:buChar char="•"/>
            </a:pPr>
            <a:r>
              <a:rPr lang="en-US" sz="1600" dirty="0"/>
              <a:t>In this case, we will use the Start function to initialize our declared variables.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Next, using the Update function we will calculate the Sphere’s movement based on User Input per frame.</a:t>
            </a:r>
          </a:p>
          <a:p>
            <a:endParaRPr lang="en-US" sz="1600" dirty="0"/>
          </a:p>
          <a:p>
            <a:endParaRPr lang="en-US" sz="1600" dirty="0"/>
          </a:p>
          <a:p>
            <a:pPr marL="285750" indent="-285750">
              <a:buFont typeface="Arial" panose="020B0604020202020204" pitchFamily="34" charset="0"/>
              <a:buChar char="•"/>
            </a:pPr>
            <a:r>
              <a:rPr lang="en-US" sz="1600" dirty="0"/>
              <a:t>Bare in mind, that you can attach more than one scripts in a game object and even create classes that do not inherit from </a:t>
            </a:r>
            <a:r>
              <a:rPr lang="en-US" sz="1600" dirty="0" err="1"/>
              <a:t>MonoBehaviour</a:t>
            </a:r>
            <a:r>
              <a:rPr lang="en-US" sz="1600" dirty="0"/>
              <a:t> thus, do not have functionality as is Start and Update functions.</a:t>
            </a:r>
          </a:p>
        </p:txBody>
      </p:sp>
    </p:spTree>
    <p:extLst>
      <p:ext uri="{BB962C8B-B14F-4D97-AF65-F5344CB8AC3E}">
        <p14:creationId xmlns:p14="http://schemas.microsoft.com/office/powerpoint/2010/main" val="1414344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208095" y="694209"/>
            <a:ext cx="10336583" cy="4401205"/>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lvl="1"/>
            <a:endParaRPr lang="en-US" sz="1600" dirty="0"/>
          </a:p>
          <a:p>
            <a:pPr marL="800100" lvl="1" indent="-342900">
              <a:buFont typeface="Arial" panose="020B0604020202020204" pitchFamily="34" charset="0"/>
              <a:buChar char="•"/>
            </a:pPr>
            <a:r>
              <a:rPr lang="en-US" sz="1600" b="1" dirty="0"/>
              <a:t>Opening and editing the script.</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dirty="0"/>
              <a:t>To begin with, let’s add some variables to our script needed for the Sphere movement.</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Declare a public float speed variable on top and a private </a:t>
            </a:r>
            <a:r>
              <a:rPr lang="en-US" sz="1600" dirty="0" err="1"/>
              <a:t>Rigidbody</a:t>
            </a:r>
            <a:r>
              <a:rPr lang="en-US" sz="1600" dirty="0"/>
              <a:t> variable afterwards. Keep in mind that public variables are available for modification from inside the Unity Inspector.</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In the Start function we want to assign our </a:t>
            </a:r>
            <a:r>
              <a:rPr lang="en-US" sz="1600" dirty="0" err="1"/>
              <a:t>Rigidbody</a:t>
            </a:r>
            <a:r>
              <a:rPr lang="en-US" sz="1600" dirty="0"/>
              <a:t> variable</a:t>
            </a:r>
          </a:p>
          <a:p>
            <a:pPr lvl="1"/>
            <a:r>
              <a:rPr lang="en-US" sz="1600" dirty="0"/>
              <a:t>with the </a:t>
            </a:r>
            <a:r>
              <a:rPr lang="en-US" sz="1600" dirty="0" err="1"/>
              <a:t>Rigidbody</a:t>
            </a:r>
            <a:r>
              <a:rPr lang="en-US" sz="1600" dirty="0"/>
              <a:t> of the sphere we created previously. </a:t>
            </a:r>
          </a:p>
          <a:p>
            <a:pPr lvl="1"/>
            <a:endParaRPr lang="en-US" sz="1600" dirty="0"/>
          </a:p>
          <a:p>
            <a:pPr lvl="1"/>
            <a:r>
              <a:rPr lang="en-US" sz="1600" dirty="0"/>
              <a:t>As for the  speed variable, we will give it a value through the inspector, </a:t>
            </a:r>
          </a:p>
          <a:p>
            <a:pPr lvl="1"/>
            <a:r>
              <a:rPr lang="en-US" sz="1600" dirty="0"/>
              <a:t>since it is declared as public.</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endParaRPr lang="en-US" sz="1600" dirty="0"/>
          </a:p>
        </p:txBody>
      </p:sp>
      <p:pic>
        <p:nvPicPr>
          <p:cNvPr id="3" name="Picture 2"/>
          <p:cNvPicPr>
            <a:picLocks noChangeAspect="1"/>
          </p:cNvPicPr>
          <p:nvPr/>
        </p:nvPicPr>
        <p:blipFill>
          <a:blip r:embed="rId3"/>
          <a:stretch>
            <a:fillRect/>
          </a:stretch>
        </p:blipFill>
        <p:spPr>
          <a:xfrm>
            <a:off x="6766163" y="3330085"/>
            <a:ext cx="3362325" cy="346710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D094E05E-24AD-0894-589B-3362F45EE11A}"/>
              </a:ext>
            </a:extLst>
          </p:cNvPr>
          <p:cNvPicPr>
            <a:picLocks noChangeAspect="1"/>
          </p:cNvPicPr>
          <p:nvPr/>
        </p:nvPicPr>
        <p:blipFill>
          <a:blip r:embed="rId4"/>
          <a:stretch>
            <a:fillRect/>
          </a:stretch>
        </p:blipFill>
        <p:spPr>
          <a:xfrm>
            <a:off x="2847752" y="4390490"/>
            <a:ext cx="3096344" cy="2833942"/>
          </a:xfrm>
          <a:prstGeom prst="rect">
            <a:avLst/>
          </a:prstGeom>
        </p:spPr>
      </p:pic>
    </p:spTree>
    <p:extLst>
      <p:ext uri="{BB962C8B-B14F-4D97-AF65-F5344CB8AC3E}">
        <p14:creationId xmlns:p14="http://schemas.microsoft.com/office/powerpoint/2010/main" val="29438221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Effect transition="in" filter="fade">
                                      <p:cBhvr>
                                        <p:cTn id="14" dur="1000"/>
                                        <p:tgtEl>
                                          <p:spTgt spid="9">
                                            <p:txEl>
                                              <p:pRg st="5" end="5"/>
                                            </p:txEl>
                                          </p:spTgt>
                                        </p:tgtEl>
                                      </p:cBhvr>
                                    </p:animEffect>
                                    <p:anim calcmode="lin" valueType="num">
                                      <p:cBhvr>
                                        <p:cTn id="1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1000"/>
                                        <p:tgtEl>
                                          <p:spTgt spid="9">
                                            <p:txEl>
                                              <p:pRg st="7" end="7"/>
                                            </p:txEl>
                                          </p:spTgt>
                                        </p:tgtEl>
                                      </p:cBhvr>
                                    </p:animEffect>
                                    <p:anim calcmode="lin" valueType="num">
                                      <p:cBhvr>
                                        <p:cTn id="28"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1000"/>
                                        <p:tgtEl>
                                          <p:spTgt spid="9">
                                            <p:txEl>
                                              <p:pRg st="9" end="9"/>
                                            </p:txEl>
                                          </p:spTgt>
                                        </p:tgtEl>
                                      </p:cBhvr>
                                    </p:animEffect>
                                    <p:anim calcmode="lin" valueType="num">
                                      <p:cBhvr>
                                        <p:cTn id="33"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9" end="9"/>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fade">
                                      <p:cBhvr>
                                        <p:cTn id="37" dur="1000"/>
                                        <p:tgtEl>
                                          <p:spTgt spid="9">
                                            <p:txEl>
                                              <p:pRg st="10" end="10"/>
                                            </p:txEl>
                                          </p:spTgt>
                                        </p:tgtEl>
                                      </p:cBhvr>
                                    </p:animEffect>
                                    <p:anim calcmode="lin" valueType="num">
                                      <p:cBhvr>
                                        <p:cTn id="38"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xEl>
                                              <p:pRg st="12" end="12"/>
                                            </p:txEl>
                                          </p:spTgt>
                                        </p:tgtEl>
                                        <p:attrNameLst>
                                          <p:attrName>style.visibility</p:attrName>
                                        </p:attrNameLst>
                                      </p:cBhvr>
                                      <p:to>
                                        <p:strVal val="visible"/>
                                      </p:to>
                                    </p:set>
                                    <p:animEffect transition="in" filter="fade">
                                      <p:cBhvr>
                                        <p:cTn id="42" dur="1000"/>
                                        <p:tgtEl>
                                          <p:spTgt spid="9">
                                            <p:txEl>
                                              <p:pRg st="12" end="12"/>
                                            </p:txEl>
                                          </p:spTgt>
                                        </p:tgtEl>
                                      </p:cBhvr>
                                    </p:animEffect>
                                    <p:anim calcmode="lin" valueType="num">
                                      <p:cBhvr>
                                        <p:cTn id="43"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2" end="12"/>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xEl>
                                              <p:pRg st="13" end="13"/>
                                            </p:txEl>
                                          </p:spTgt>
                                        </p:tgtEl>
                                        <p:attrNameLst>
                                          <p:attrName>style.visibility</p:attrName>
                                        </p:attrNameLst>
                                      </p:cBhvr>
                                      <p:to>
                                        <p:strVal val="visible"/>
                                      </p:to>
                                    </p:set>
                                    <p:animEffect transition="in" filter="fade">
                                      <p:cBhvr>
                                        <p:cTn id="47" dur="1000"/>
                                        <p:tgtEl>
                                          <p:spTgt spid="9">
                                            <p:txEl>
                                              <p:pRg st="13" end="13"/>
                                            </p:txEl>
                                          </p:spTgt>
                                        </p:tgtEl>
                                      </p:cBhvr>
                                    </p:animEffect>
                                    <p:anim calcmode="lin" valueType="num">
                                      <p:cBhvr>
                                        <p:cTn id="48"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208095" y="694209"/>
            <a:ext cx="10336583" cy="4647426"/>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lvl="1"/>
            <a:endParaRPr lang="en-US" sz="1600" dirty="0"/>
          </a:p>
          <a:p>
            <a:pPr marL="800100" lvl="1" indent="-342900">
              <a:buFont typeface="Arial" panose="020B0604020202020204" pitchFamily="34" charset="0"/>
              <a:buChar char="•"/>
            </a:pPr>
            <a:r>
              <a:rPr lang="en-US" sz="1600" b="1" dirty="0"/>
              <a:t>Opening and editing the script.</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dirty="0"/>
              <a:t>Assign the speed variable an initial value of 3 through the inspector. </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Since we want our sphere to move in a physical way, change Update function to </a:t>
            </a:r>
            <a:r>
              <a:rPr lang="en-US" sz="1600" dirty="0" err="1"/>
              <a:t>FixedUpdate</a:t>
            </a:r>
            <a:r>
              <a:rPr lang="en-US" sz="1600" dirty="0"/>
              <a:t> as shown bellow. Fixed update is called right before rendering in order for other calculations such as physics to take place before.</a:t>
            </a:r>
          </a:p>
          <a:p>
            <a:pPr marL="800100" lvl="1" indent="-342900">
              <a:buFont typeface="Arial" panose="020B0604020202020204" pitchFamily="34" charset="0"/>
              <a:buChar char="•"/>
            </a:pPr>
            <a:endParaRPr lang="en-US" sz="1600" dirty="0"/>
          </a:p>
          <a:p>
            <a:pPr lvl="1"/>
            <a:endParaRPr lang="en-US" sz="1600" dirty="0"/>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Afterwards, as shown in code you can see the </a:t>
            </a:r>
          </a:p>
          <a:p>
            <a:pPr lvl="1"/>
            <a:r>
              <a:rPr lang="en-US" sz="1600" dirty="0"/>
              <a:t>basic movement calculations done for our sphere. </a:t>
            </a:r>
          </a:p>
          <a:p>
            <a:pPr lvl="1"/>
            <a:endParaRPr lang="en-US" sz="1600" dirty="0"/>
          </a:p>
          <a:p>
            <a:pPr lvl="1"/>
            <a:endParaRPr lang="en-US" sz="1600" dirty="0"/>
          </a:p>
          <a:p>
            <a:pPr marL="800100" lvl="1" indent="-342900">
              <a:buFont typeface="Arial" panose="020B0604020202020204" pitchFamily="34" charset="0"/>
              <a:buChar char="•"/>
            </a:pPr>
            <a:endParaRPr lang="en-US" sz="1600" dirty="0"/>
          </a:p>
        </p:txBody>
      </p:sp>
      <p:pic>
        <p:nvPicPr>
          <p:cNvPr id="2" name="Picture 1"/>
          <p:cNvPicPr>
            <a:picLocks noChangeAspect="1"/>
          </p:cNvPicPr>
          <p:nvPr/>
        </p:nvPicPr>
        <p:blipFill>
          <a:blip r:embed="rId3"/>
          <a:stretch>
            <a:fillRect/>
          </a:stretch>
        </p:blipFill>
        <p:spPr>
          <a:xfrm>
            <a:off x="5113455" y="3276478"/>
            <a:ext cx="4894704" cy="3504059"/>
          </a:xfrm>
          <a:prstGeom prst="rect">
            <a:avLst/>
          </a:prstGeom>
        </p:spPr>
      </p:pic>
    </p:spTree>
    <p:extLst>
      <p:ext uri="{BB962C8B-B14F-4D97-AF65-F5344CB8AC3E}">
        <p14:creationId xmlns:p14="http://schemas.microsoft.com/office/powerpoint/2010/main" val="4926276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1000"/>
                                        <p:tgtEl>
                                          <p:spTgt spid="9">
                                            <p:txEl>
                                              <p:pRg st="5" end="5"/>
                                            </p:txEl>
                                          </p:spTgt>
                                        </p:tgtEl>
                                      </p:cBhvr>
                                    </p:animEffect>
                                    <p:anim calcmode="lin" valueType="num">
                                      <p:cBhvr>
                                        <p:cTn id="2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Effect transition="in" filter="fade">
                                      <p:cBhvr>
                                        <p:cTn id="28" dur="1000"/>
                                        <p:tgtEl>
                                          <p:spTgt spid="9">
                                            <p:txEl>
                                              <p:pRg st="7" end="7"/>
                                            </p:txEl>
                                          </p:spTgt>
                                        </p:tgtEl>
                                      </p:cBhvr>
                                    </p:animEffect>
                                    <p:anim calcmode="lin" valueType="num">
                                      <p:cBhvr>
                                        <p:cTn id="29"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animEffect transition="in" filter="fade">
                                      <p:cBhvr>
                                        <p:cTn id="35" dur="1000"/>
                                        <p:tgtEl>
                                          <p:spTgt spid="9">
                                            <p:txEl>
                                              <p:pRg st="11" end="11"/>
                                            </p:txEl>
                                          </p:spTgt>
                                        </p:tgtEl>
                                      </p:cBhvr>
                                    </p:animEffect>
                                    <p:anim calcmode="lin" valueType="num">
                                      <p:cBhvr>
                                        <p:cTn id="36"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12" end="12"/>
                                            </p:txEl>
                                          </p:spTgt>
                                        </p:tgtEl>
                                        <p:attrNameLst>
                                          <p:attrName>style.visibility</p:attrName>
                                        </p:attrNameLst>
                                      </p:cBhvr>
                                      <p:to>
                                        <p:strVal val="visible"/>
                                      </p:to>
                                    </p:set>
                                    <p:animEffect transition="in" filter="fade">
                                      <p:cBhvr>
                                        <p:cTn id="42" dur="1000"/>
                                        <p:tgtEl>
                                          <p:spTgt spid="9">
                                            <p:txEl>
                                              <p:pRg st="12" end="12"/>
                                            </p:txEl>
                                          </p:spTgt>
                                        </p:tgtEl>
                                      </p:cBhvr>
                                    </p:animEffect>
                                    <p:anim calcmode="lin" valueType="num">
                                      <p:cBhvr>
                                        <p:cTn id="43"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208095" y="694209"/>
            <a:ext cx="5072071" cy="6863417"/>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lvl="1"/>
            <a:endParaRPr lang="en-US" sz="1600" dirty="0"/>
          </a:p>
          <a:p>
            <a:pPr marL="800100" lvl="1" indent="-342900">
              <a:buFont typeface="Arial" panose="020B0604020202020204" pitchFamily="34" charset="0"/>
              <a:buChar char="•"/>
            </a:pPr>
            <a:r>
              <a:rPr lang="en-US" sz="1600" b="1" dirty="0"/>
              <a:t>Opening and editing the script.</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dirty="0"/>
              <a:t>Input is a built-in function that Unity provides for handling events. We will use Input to get a float number on both Horizontal and Vertical directions.(Read more about it, </a:t>
            </a:r>
            <a:r>
              <a:rPr lang="en-US" sz="1600" dirty="0">
                <a:hlinkClick r:id="rId3"/>
              </a:rPr>
              <a:t>here</a:t>
            </a:r>
            <a:r>
              <a:rPr lang="en-US" sz="1600" dirty="0"/>
              <a:t>)</a:t>
            </a:r>
          </a:p>
          <a:p>
            <a:pPr lvl="1"/>
            <a:endParaRPr lang="en-US" sz="1600" dirty="0"/>
          </a:p>
          <a:p>
            <a:pPr marL="742950" lvl="1" indent="-285750">
              <a:buFont typeface="Arial" panose="020B0604020202020204" pitchFamily="34" charset="0"/>
              <a:buChar char="•"/>
            </a:pPr>
            <a:r>
              <a:rPr lang="en-US" sz="1600" dirty="0"/>
              <a:t>Then, we create a direction vector and initialize it with </a:t>
            </a:r>
            <a:r>
              <a:rPr lang="en-US" sz="1600" dirty="0" err="1"/>
              <a:t>moveHorizontal</a:t>
            </a:r>
            <a:r>
              <a:rPr lang="en-US" sz="1600" dirty="0"/>
              <a:t> and </a:t>
            </a:r>
            <a:r>
              <a:rPr lang="en-US" sz="1600" dirty="0" err="1"/>
              <a:t>moveVertical</a:t>
            </a:r>
            <a:r>
              <a:rPr lang="en-US" sz="1600" dirty="0"/>
              <a:t> values we got from </a:t>
            </a:r>
            <a:r>
              <a:rPr lang="en-US" sz="1600" dirty="0" err="1"/>
              <a:t>Input.GetAxis</a:t>
            </a:r>
            <a:r>
              <a:rPr lang="en-US" sz="1600" dirty="0"/>
              <a:t>.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You can clearly see why the Y axis field is zero, we do not want our sphere to move up and down.</a:t>
            </a:r>
          </a:p>
          <a:p>
            <a:pPr lvl="1"/>
            <a:endParaRPr lang="en-US" sz="1600" dirty="0"/>
          </a:p>
          <a:p>
            <a:pPr marL="742950" lvl="1" indent="-285750">
              <a:buFont typeface="Arial" panose="020B0604020202020204" pitchFamily="34" charset="0"/>
              <a:buChar char="•"/>
            </a:pPr>
            <a:r>
              <a:rPr lang="en-US" sz="1600" dirty="0"/>
              <a:t>Finally, we add a force to our </a:t>
            </a:r>
            <a:r>
              <a:rPr lang="en-US" sz="1600" dirty="0" err="1"/>
              <a:t>rigidbody</a:t>
            </a:r>
            <a:r>
              <a:rPr lang="en-US" sz="1600" dirty="0"/>
              <a:t> which is a vector3 value pointing to a direction multiplied by the speed.</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This force will move the sphere towards the direction given.</a:t>
            </a:r>
          </a:p>
          <a:p>
            <a:pPr lvl="1"/>
            <a:endParaRPr lang="en-US" sz="1600" dirty="0"/>
          </a:p>
          <a:p>
            <a:pPr marL="800100" lvl="1" indent="-342900">
              <a:buFont typeface="Arial" panose="020B0604020202020204" pitchFamily="34" charset="0"/>
              <a:buChar char="•"/>
            </a:pPr>
            <a:endParaRPr lang="en-US" sz="1600" dirty="0"/>
          </a:p>
        </p:txBody>
      </p:sp>
      <p:pic>
        <p:nvPicPr>
          <p:cNvPr id="2" name="Picture 1"/>
          <p:cNvPicPr>
            <a:picLocks noChangeAspect="1"/>
          </p:cNvPicPr>
          <p:nvPr/>
        </p:nvPicPr>
        <p:blipFill>
          <a:blip r:embed="rId4"/>
          <a:stretch>
            <a:fillRect/>
          </a:stretch>
        </p:blipFill>
        <p:spPr>
          <a:xfrm>
            <a:off x="5007992" y="1881445"/>
            <a:ext cx="4894704" cy="3504059"/>
          </a:xfrm>
          <a:prstGeom prst="rect">
            <a:avLst/>
          </a:prstGeom>
        </p:spPr>
      </p:pic>
    </p:spTree>
    <p:extLst>
      <p:ext uri="{BB962C8B-B14F-4D97-AF65-F5344CB8AC3E}">
        <p14:creationId xmlns:p14="http://schemas.microsoft.com/office/powerpoint/2010/main" val="18555945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fade">
                                      <p:cBhvr>
                                        <p:cTn id="19" dur="1000"/>
                                        <p:tgtEl>
                                          <p:spTgt spid="9">
                                            <p:txEl>
                                              <p:pRg st="5" end="5"/>
                                            </p:txEl>
                                          </p:spTgt>
                                        </p:tgtEl>
                                      </p:cBhvr>
                                    </p:animEffect>
                                    <p:anim calcmode="lin" valueType="num">
                                      <p:cBhvr>
                                        <p:cTn id="20"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fade">
                                      <p:cBhvr>
                                        <p:cTn id="26" dur="1000"/>
                                        <p:tgtEl>
                                          <p:spTgt spid="9">
                                            <p:txEl>
                                              <p:pRg st="7" end="7"/>
                                            </p:txEl>
                                          </p:spTgt>
                                        </p:tgtEl>
                                      </p:cBhvr>
                                    </p:animEffect>
                                    <p:anim calcmode="lin" valueType="num">
                                      <p:cBhvr>
                                        <p:cTn id="27"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animEffect transition="in" filter="fade">
                                      <p:cBhvr>
                                        <p:cTn id="33" dur="1000"/>
                                        <p:tgtEl>
                                          <p:spTgt spid="9">
                                            <p:txEl>
                                              <p:pRg st="9" end="9"/>
                                            </p:txEl>
                                          </p:spTgt>
                                        </p:tgtEl>
                                      </p:cBhvr>
                                    </p:animEffect>
                                    <p:anim calcmode="lin" valueType="num">
                                      <p:cBhvr>
                                        <p:cTn id="34"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11" end="11"/>
                                            </p:txEl>
                                          </p:spTgt>
                                        </p:tgtEl>
                                        <p:attrNameLst>
                                          <p:attrName>style.visibility</p:attrName>
                                        </p:attrNameLst>
                                      </p:cBhvr>
                                      <p:to>
                                        <p:strVal val="visible"/>
                                      </p:to>
                                    </p:set>
                                    <p:animEffect transition="in" filter="fade">
                                      <p:cBhvr>
                                        <p:cTn id="40" dur="1000"/>
                                        <p:tgtEl>
                                          <p:spTgt spid="9">
                                            <p:txEl>
                                              <p:pRg st="11" end="11"/>
                                            </p:txEl>
                                          </p:spTgt>
                                        </p:tgtEl>
                                      </p:cBhvr>
                                    </p:animEffect>
                                    <p:anim calcmode="lin" valueType="num">
                                      <p:cBhvr>
                                        <p:cTn id="41"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xEl>
                                              <p:pRg st="13" end="13"/>
                                            </p:txEl>
                                          </p:spTgt>
                                        </p:tgtEl>
                                        <p:attrNameLst>
                                          <p:attrName>style.visibility</p:attrName>
                                        </p:attrNameLst>
                                      </p:cBhvr>
                                      <p:to>
                                        <p:strVal val="visible"/>
                                      </p:to>
                                    </p:set>
                                    <p:animEffect transition="in" filter="fade">
                                      <p:cBhvr>
                                        <p:cTn id="47" dur="1000"/>
                                        <p:tgtEl>
                                          <p:spTgt spid="9">
                                            <p:txEl>
                                              <p:pRg st="13" end="13"/>
                                            </p:txEl>
                                          </p:spTgt>
                                        </p:tgtEl>
                                      </p:cBhvr>
                                    </p:animEffect>
                                    <p:anim calcmode="lin" valueType="num">
                                      <p:cBhvr>
                                        <p:cTn id="48"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208095" y="694209"/>
            <a:ext cx="10336583" cy="5139869"/>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lvl="1"/>
            <a:endParaRPr lang="en-US" sz="1600" dirty="0"/>
          </a:p>
          <a:p>
            <a:pPr marL="800100" lvl="1" indent="-342900">
              <a:buFont typeface="Arial" panose="020B0604020202020204" pitchFamily="34" charset="0"/>
              <a:buChar char="•"/>
            </a:pPr>
            <a:r>
              <a:rPr lang="en-US" sz="1600" b="1" dirty="0"/>
              <a:t>Save the script and go back to Unity.</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dirty="0"/>
              <a:t>If you have completed all previous steps correctly and hit the Play button you can now move the sphere by pressing either the arrow or the WASD keyboard keys. </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b="1" dirty="0"/>
              <a:t>Congrats! </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b="1" dirty="0"/>
              <a:t>But wait, there is more…</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dirty="0"/>
              <a:t>You will quickly start noticing that your plane is pretty small in size and that your sphere falls of the ground. Let’s increase it in size and build some walls around it to prevent the sphere from falling….</a:t>
            </a:r>
          </a:p>
          <a:p>
            <a:pPr lvl="1"/>
            <a:endParaRPr lang="en-US" sz="1600" dirty="0"/>
          </a:p>
          <a:p>
            <a:pPr lvl="1"/>
            <a:endParaRPr lang="en-US" sz="1600" dirty="0"/>
          </a:p>
          <a:p>
            <a:pPr marL="800100" lvl="1" indent="-342900">
              <a:buFont typeface="Arial" panose="020B0604020202020204" pitchFamily="34" charset="0"/>
              <a:buChar char="•"/>
            </a:pPr>
            <a:endParaRPr lang="en-US" sz="1600" dirty="0"/>
          </a:p>
        </p:txBody>
      </p:sp>
    </p:spTree>
    <p:extLst>
      <p:ext uri="{BB962C8B-B14F-4D97-AF65-F5344CB8AC3E}">
        <p14:creationId xmlns:p14="http://schemas.microsoft.com/office/powerpoint/2010/main" val="26634079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Effect transition="in" filter="fade">
                                      <p:cBhvr>
                                        <p:cTn id="14" dur="1000"/>
                                        <p:tgtEl>
                                          <p:spTgt spid="9">
                                            <p:txEl>
                                              <p:pRg st="5" end="5"/>
                                            </p:txEl>
                                          </p:spTgt>
                                        </p:tgtEl>
                                      </p:cBhvr>
                                    </p:animEffect>
                                    <p:anim calcmode="lin" valueType="num">
                                      <p:cBhvr>
                                        <p:cTn id="1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animEffect transition="in" filter="fade">
                                      <p:cBhvr>
                                        <p:cTn id="21" dur="1000"/>
                                        <p:tgtEl>
                                          <p:spTgt spid="9">
                                            <p:txEl>
                                              <p:pRg st="8" end="8"/>
                                            </p:txEl>
                                          </p:spTgt>
                                        </p:tgtEl>
                                      </p:cBhvr>
                                    </p:animEffect>
                                    <p:anim calcmode="lin" valueType="num">
                                      <p:cBhvr>
                                        <p:cTn id="22"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11" end="11"/>
                                            </p:txEl>
                                          </p:spTgt>
                                        </p:tgtEl>
                                        <p:attrNameLst>
                                          <p:attrName>style.visibility</p:attrName>
                                        </p:attrNameLst>
                                      </p:cBhvr>
                                      <p:to>
                                        <p:strVal val="visible"/>
                                      </p:to>
                                    </p:set>
                                    <p:animEffect transition="in" filter="fade">
                                      <p:cBhvr>
                                        <p:cTn id="28" dur="1000"/>
                                        <p:tgtEl>
                                          <p:spTgt spid="9">
                                            <p:txEl>
                                              <p:pRg st="11" end="11"/>
                                            </p:txEl>
                                          </p:spTgt>
                                        </p:tgtEl>
                                      </p:cBhvr>
                                    </p:animEffect>
                                    <p:anim calcmode="lin" valueType="num">
                                      <p:cBhvr>
                                        <p:cTn id="29"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4" end="14"/>
                                            </p:txEl>
                                          </p:spTgt>
                                        </p:tgtEl>
                                        <p:attrNameLst>
                                          <p:attrName>style.visibility</p:attrName>
                                        </p:attrNameLst>
                                      </p:cBhvr>
                                      <p:to>
                                        <p:strVal val="visible"/>
                                      </p:to>
                                    </p:set>
                                    <p:animEffect transition="in" filter="fade">
                                      <p:cBhvr>
                                        <p:cTn id="35" dur="1000"/>
                                        <p:tgtEl>
                                          <p:spTgt spid="9">
                                            <p:txEl>
                                              <p:pRg st="14" end="14"/>
                                            </p:txEl>
                                          </p:spTgt>
                                        </p:tgtEl>
                                      </p:cBhvr>
                                    </p:animEffect>
                                    <p:anim calcmode="lin" valueType="num">
                                      <p:cBhvr>
                                        <p:cTn id="36" dur="1000" fill="hold"/>
                                        <p:tgtEl>
                                          <p:spTgt spid="9">
                                            <p:txEl>
                                              <p:pRg st="14" end="1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208095" y="694209"/>
            <a:ext cx="10336583" cy="3908762"/>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lvl="1"/>
            <a:endParaRPr lang="en-US" sz="1600" dirty="0"/>
          </a:p>
          <a:p>
            <a:pPr marL="800100" lvl="1" indent="-342900">
              <a:buFont typeface="Arial" panose="020B0604020202020204" pitchFamily="34" charset="0"/>
              <a:buChar char="•"/>
            </a:pPr>
            <a:r>
              <a:rPr lang="en-US" sz="1600" dirty="0"/>
              <a:t>Start by scaling your plane with value 2 in every axis. </a:t>
            </a:r>
          </a:p>
          <a:p>
            <a:pPr marL="800100" lvl="1" indent="-342900">
              <a:buFont typeface="Arial" panose="020B0604020202020204" pitchFamily="34" charset="0"/>
              <a:buChar char="•"/>
            </a:pPr>
            <a:endParaRPr lang="en-US" sz="1600" b="1" dirty="0"/>
          </a:p>
          <a:p>
            <a:pPr marL="800100" lvl="1" indent="-342900">
              <a:buFont typeface="Arial" panose="020B0604020202020204" pitchFamily="34" charset="0"/>
              <a:buChar char="•"/>
            </a:pPr>
            <a:r>
              <a:rPr lang="en-US" sz="1600" dirty="0"/>
              <a:t>Then proceed to create a cube object by the Hierarchy tab. </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Translate it by (10, 0.5, 0) to be just right of the plane and starting from the same height. </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r>
              <a:rPr lang="en-US" sz="1600" dirty="0"/>
              <a:t>Afterwards, scale it by (0.2, 1, 20). This will be our East Wall…</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endParaRPr lang="en-US" sz="1600" dirty="0"/>
          </a:p>
          <a:p>
            <a:pPr lvl="1"/>
            <a:endParaRPr lang="en-US" sz="1600" dirty="0"/>
          </a:p>
          <a:p>
            <a:pPr lvl="1"/>
            <a:endParaRPr lang="en-US" sz="1600" dirty="0"/>
          </a:p>
          <a:p>
            <a:pPr marL="800100" lvl="1" indent="-342900">
              <a:buFont typeface="Arial" panose="020B0604020202020204" pitchFamily="34" charset="0"/>
              <a:buChar char="•"/>
            </a:pPr>
            <a:endParaRPr lang="en-US" sz="1600" dirty="0"/>
          </a:p>
        </p:txBody>
      </p:sp>
      <p:pic>
        <p:nvPicPr>
          <p:cNvPr id="4" name="Picture 3" descr="A screenshot of a computer&#10;&#10;Description automatically generated">
            <a:extLst>
              <a:ext uri="{FF2B5EF4-FFF2-40B4-BE49-F238E27FC236}">
                <a16:creationId xmlns:a16="http://schemas.microsoft.com/office/drawing/2014/main" id="{1124EE5A-F585-9789-56EA-F6A09E8778DC}"/>
              </a:ext>
            </a:extLst>
          </p:cNvPr>
          <p:cNvPicPr>
            <a:picLocks noChangeAspect="1"/>
          </p:cNvPicPr>
          <p:nvPr/>
        </p:nvPicPr>
        <p:blipFill>
          <a:blip r:embed="rId3"/>
          <a:stretch>
            <a:fillRect/>
          </a:stretch>
        </p:blipFill>
        <p:spPr>
          <a:xfrm>
            <a:off x="1073996" y="3338227"/>
            <a:ext cx="7772400" cy="3906503"/>
          </a:xfrm>
          <a:prstGeom prst="rect">
            <a:avLst/>
          </a:prstGeom>
        </p:spPr>
      </p:pic>
    </p:spTree>
    <p:extLst>
      <p:ext uri="{BB962C8B-B14F-4D97-AF65-F5344CB8AC3E}">
        <p14:creationId xmlns:p14="http://schemas.microsoft.com/office/powerpoint/2010/main" val="1486915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5" end="5"/>
                                            </p:txEl>
                                          </p:spTgt>
                                        </p:tgtEl>
                                        <p:attrNameLst>
                                          <p:attrName>style.visibility</p:attrName>
                                        </p:attrNameLst>
                                      </p:cBhvr>
                                      <p:to>
                                        <p:strVal val="visible"/>
                                      </p:to>
                                    </p:set>
                                    <p:animEffect transition="in" filter="fade">
                                      <p:cBhvr>
                                        <p:cTn id="14" dur="1000"/>
                                        <p:tgtEl>
                                          <p:spTgt spid="9">
                                            <p:txEl>
                                              <p:pRg st="5" end="5"/>
                                            </p:txEl>
                                          </p:spTgt>
                                        </p:tgtEl>
                                      </p:cBhvr>
                                    </p:animEffect>
                                    <p:anim calcmode="lin" valueType="num">
                                      <p:cBhvr>
                                        <p:cTn id="1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Effect transition="in" filter="fade">
                                      <p:cBhvr>
                                        <p:cTn id="21" dur="1000"/>
                                        <p:tgtEl>
                                          <p:spTgt spid="9">
                                            <p:txEl>
                                              <p:pRg st="7" end="7"/>
                                            </p:txEl>
                                          </p:spTgt>
                                        </p:tgtEl>
                                      </p:cBhvr>
                                    </p:animEffect>
                                    <p:anim calcmode="lin" valueType="num">
                                      <p:cBhvr>
                                        <p:cTn id="22"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9" end="9"/>
                                            </p:txEl>
                                          </p:spTgt>
                                        </p:tgtEl>
                                        <p:attrNameLst>
                                          <p:attrName>style.visibility</p:attrName>
                                        </p:attrNameLst>
                                      </p:cBhvr>
                                      <p:to>
                                        <p:strVal val="visible"/>
                                      </p:to>
                                    </p:set>
                                    <p:animEffect transition="in" filter="fade">
                                      <p:cBhvr>
                                        <p:cTn id="28" dur="1000"/>
                                        <p:tgtEl>
                                          <p:spTgt spid="9">
                                            <p:txEl>
                                              <p:pRg st="9" end="9"/>
                                            </p:txEl>
                                          </p:spTgt>
                                        </p:tgtEl>
                                      </p:cBhvr>
                                    </p:animEffect>
                                    <p:anim calcmode="lin" valueType="num">
                                      <p:cBhvr>
                                        <p:cTn id="29"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3" name="TextBox 2"/>
          <p:cNvSpPr txBox="1"/>
          <p:nvPr/>
        </p:nvSpPr>
        <p:spPr>
          <a:xfrm>
            <a:off x="327519" y="1217712"/>
            <a:ext cx="9561525"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Now you can just duplicate the Cube object by right clicking it in the hierarchy menu and selecting Duplicate. Do this 3 times and you will end up with 4 “Walls”. Translate the first one by -10 in the X axis to represent the Left wall.</a:t>
            </a:r>
          </a:p>
          <a:p>
            <a:endParaRPr lang="en-US" sz="1600" dirty="0"/>
          </a:p>
          <a:p>
            <a:pPr marL="285750" indent="-285750">
              <a:buFont typeface="Arial" panose="020B0604020202020204" pitchFamily="34" charset="0"/>
              <a:buChar char="•"/>
            </a:pPr>
            <a:r>
              <a:rPr lang="en-US" sz="1600" dirty="0"/>
              <a:t>After that, rotate the third cube by 90 degrees in Y axis and translate it by -10 in the Z axis to represent our North wall. </a:t>
            </a:r>
          </a:p>
          <a:p>
            <a:endParaRPr lang="en-US" sz="1600" dirty="0"/>
          </a:p>
          <a:p>
            <a:pPr marL="285750" indent="-285750">
              <a:buFont typeface="Arial" panose="020B0604020202020204" pitchFamily="34" charset="0"/>
              <a:buChar char="•"/>
            </a:pPr>
            <a:r>
              <a:rPr lang="en-US" sz="1600" dirty="0"/>
              <a:t>Finally, do the same for last cube and translate it by 10 in the Z axis for our South wall.</a:t>
            </a:r>
          </a:p>
        </p:txBody>
      </p:sp>
      <p:pic>
        <p:nvPicPr>
          <p:cNvPr id="6" name="Picture 5" descr="A screenshot of a computer&#10;&#10;Description automatically generated">
            <a:extLst>
              <a:ext uri="{FF2B5EF4-FFF2-40B4-BE49-F238E27FC236}">
                <a16:creationId xmlns:a16="http://schemas.microsoft.com/office/drawing/2014/main" id="{2033A36D-6EE1-8FB7-9088-F2466DE8FCF2}"/>
              </a:ext>
            </a:extLst>
          </p:cNvPr>
          <p:cNvPicPr>
            <a:picLocks noChangeAspect="1"/>
          </p:cNvPicPr>
          <p:nvPr/>
        </p:nvPicPr>
        <p:blipFill>
          <a:blip r:embed="rId3"/>
          <a:stretch>
            <a:fillRect/>
          </a:stretch>
        </p:blipFill>
        <p:spPr>
          <a:xfrm>
            <a:off x="1073996" y="3338227"/>
            <a:ext cx="7772400" cy="3906503"/>
          </a:xfrm>
          <a:prstGeom prst="rect">
            <a:avLst/>
          </a:prstGeom>
        </p:spPr>
      </p:pic>
    </p:spTree>
    <p:extLst>
      <p:ext uri="{BB962C8B-B14F-4D97-AF65-F5344CB8AC3E}">
        <p14:creationId xmlns:p14="http://schemas.microsoft.com/office/powerpoint/2010/main" val="5311385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208095" y="694209"/>
            <a:ext cx="10336583" cy="2800767"/>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lvl="1"/>
            <a:endParaRPr lang="en-US" sz="1600" dirty="0"/>
          </a:p>
          <a:p>
            <a:pPr marL="800100" lvl="1" indent="-342900">
              <a:buFont typeface="Arial" panose="020B0604020202020204" pitchFamily="34" charset="0"/>
              <a:buChar char="•"/>
            </a:pPr>
            <a:r>
              <a:rPr lang="en-US" sz="2000" dirty="0"/>
              <a:t>If you completed all previous steps correctly, you will end up with something like this…</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endParaRPr lang="en-US" sz="1600" dirty="0"/>
          </a:p>
          <a:p>
            <a:pPr lvl="1"/>
            <a:endParaRPr lang="en-US" sz="1600" dirty="0"/>
          </a:p>
          <a:p>
            <a:pPr lvl="1"/>
            <a:endParaRPr lang="en-US" sz="1600" dirty="0"/>
          </a:p>
          <a:p>
            <a:pPr marL="800100" lvl="1" indent="-342900">
              <a:buFont typeface="Arial" panose="020B0604020202020204" pitchFamily="34" charset="0"/>
              <a:buChar char="•"/>
            </a:pPr>
            <a:endParaRPr lang="en-US" sz="1600" dirty="0"/>
          </a:p>
        </p:txBody>
      </p:sp>
      <p:pic>
        <p:nvPicPr>
          <p:cNvPr id="3" name="Picture 2" descr="A computer screen shot of a computer&#10;&#10;Description automatically generated">
            <a:extLst>
              <a:ext uri="{FF2B5EF4-FFF2-40B4-BE49-F238E27FC236}">
                <a16:creationId xmlns:a16="http://schemas.microsoft.com/office/drawing/2014/main" id="{CB3AD583-A2FD-2B86-179A-3802E2BBF904}"/>
              </a:ext>
            </a:extLst>
          </p:cNvPr>
          <p:cNvPicPr>
            <a:picLocks noChangeAspect="1"/>
          </p:cNvPicPr>
          <p:nvPr/>
        </p:nvPicPr>
        <p:blipFill>
          <a:blip r:embed="rId3"/>
          <a:stretch>
            <a:fillRect/>
          </a:stretch>
        </p:blipFill>
        <p:spPr>
          <a:xfrm>
            <a:off x="267291" y="2297832"/>
            <a:ext cx="9622222" cy="4831199"/>
          </a:xfrm>
          <a:prstGeom prst="rect">
            <a:avLst/>
          </a:prstGeom>
        </p:spPr>
      </p:pic>
    </p:spTree>
    <p:extLst>
      <p:ext uri="{BB962C8B-B14F-4D97-AF65-F5344CB8AC3E}">
        <p14:creationId xmlns:p14="http://schemas.microsoft.com/office/powerpoint/2010/main" val="36777163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1000"/>
                                        <p:tgtEl>
                                          <p:spTgt spid="9">
                                            <p:txEl>
                                              <p:pRg st="3" end="3"/>
                                            </p:txEl>
                                          </p:spTgt>
                                        </p:tgtEl>
                                      </p:cBhvr>
                                    </p:animEffect>
                                    <p:anim calcmode="lin" valueType="num">
                                      <p:cBhvr>
                                        <p:cTn id="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507202" y="1073696"/>
            <a:ext cx="9142400" cy="5262979"/>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lvl="1"/>
            <a:endParaRPr lang="en-US" sz="16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The sphere now collides with the “Walls” and stays in place…</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b="1" dirty="0"/>
              <a:t>But, what about the Camera???</a:t>
            </a:r>
          </a:p>
          <a:p>
            <a:pPr marL="800100" lvl="1" indent="-342900">
              <a:buFont typeface="Arial" panose="020B0604020202020204" pitchFamily="34" charset="0"/>
              <a:buChar char="•"/>
            </a:pPr>
            <a:endParaRPr lang="en-US" sz="2000" dirty="0"/>
          </a:p>
          <a:p>
            <a:pPr marL="1257300" lvl="2" indent="-342900">
              <a:buFont typeface="Arial" panose="020B0604020202020204" pitchFamily="34" charset="0"/>
              <a:buChar char="•"/>
            </a:pPr>
            <a:r>
              <a:rPr lang="en-US" sz="2000" dirty="0"/>
              <a:t>True, our camera remains static which makes it an unpleasant user experience.</a:t>
            </a:r>
          </a:p>
          <a:p>
            <a:pPr marL="1257300" lvl="2" indent="-342900">
              <a:buFont typeface="Arial" panose="020B0604020202020204" pitchFamily="34" charset="0"/>
              <a:buChar char="•"/>
            </a:pPr>
            <a:endParaRPr lang="en-US" sz="2000" dirty="0"/>
          </a:p>
          <a:p>
            <a:pPr marL="1257300" lvl="2" indent="-342900">
              <a:buFont typeface="Arial" panose="020B0604020202020204" pitchFamily="34" charset="0"/>
              <a:buChar char="•"/>
            </a:pPr>
            <a:r>
              <a:rPr lang="en-US" sz="2000" b="1" dirty="0"/>
              <a:t>Let’s fix it!!!</a:t>
            </a:r>
          </a:p>
          <a:p>
            <a:pPr marL="800100" lvl="1" indent="-342900">
              <a:buFont typeface="Arial" panose="020B0604020202020204" pitchFamily="34" charset="0"/>
              <a:buChar char="•"/>
            </a:pPr>
            <a:endParaRPr lang="en-US" sz="1600" dirty="0"/>
          </a:p>
          <a:p>
            <a:pPr marL="800100" lvl="1" indent="-342900">
              <a:buFont typeface="Arial" panose="020B0604020202020204" pitchFamily="34" charset="0"/>
              <a:buChar char="•"/>
            </a:pPr>
            <a:endParaRPr lang="en-US" sz="1600" dirty="0"/>
          </a:p>
          <a:p>
            <a:pPr lvl="1"/>
            <a:endParaRPr lang="en-US" sz="1600" dirty="0"/>
          </a:p>
          <a:p>
            <a:pPr lvl="1"/>
            <a:endParaRPr lang="en-US" sz="1600" dirty="0"/>
          </a:p>
          <a:p>
            <a:pPr marL="800100" lvl="1" indent="-342900">
              <a:buFont typeface="Arial" panose="020B0604020202020204" pitchFamily="34" charset="0"/>
              <a:buChar char="•"/>
            </a:pPr>
            <a:endParaRPr lang="en-US" sz="1600" dirty="0"/>
          </a:p>
        </p:txBody>
      </p:sp>
    </p:spTree>
    <p:extLst>
      <p:ext uri="{BB962C8B-B14F-4D97-AF65-F5344CB8AC3E}">
        <p14:creationId xmlns:p14="http://schemas.microsoft.com/office/powerpoint/2010/main" val="24279938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1000"/>
                                        <p:tgtEl>
                                          <p:spTgt spid="9">
                                            <p:txEl>
                                              <p:pRg st="5" end="5"/>
                                            </p:txEl>
                                          </p:spTgt>
                                        </p:tgtEl>
                                      </p:cBhvr>
                                    </p:animEffect>
                                    <p:anim calcmode="lin" valueType="num">
                                      <p:cBhvr>
                                        <p:cTn id="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7" end="7"/>
                                            </p:txEl>
                                          </p:spTgt>
                                        </p:tgtEl>
                                        <p:attrNameLst>
                                          <p:attrName>style.visibility</p:attrName>
                                        </p:attrNameLst>
                                      </p:cBhvr>
                                      <p:to>
                                        <p:strVal val="visible"/>
                                      </p:to>
                                    </p:set>
                                    <p:animEffect transition="in" filter="fade">
                                      <p:cBhvr>
                                        <p:cTn id="14" dur="1000"/>
                                        <p:tgtEl>
                                          <p:spTgt spid="9">
                                            <p:txEl>
                                              <p:pRg st="7" end="7"/>
                                            </p:txEl>
                                          </p:spTgt>
                                        </p:tgtEl>
                                      </p:cBhvr>
                                    </p:animEffect>
                                    <p:anim calcmode="lin" valueType="num">
                                      <p:cBhvr>
                                        <p:cTn id="15"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animEffect transition="in" filter="fade">
                                      <p:cBhvr>
                                        <p:cTn id="21" dur="1000"/>
                                        <p:tgtEl>
                                          <p:spTgt spid="9">
                                            <p:txEl>
                                              <p:pRg st="9" end="9"/>
                                            </p:txEl>
                                          </p:spTgt>
                                        </p:tgtEl>
                                      </p:cBhvr>
                                    </p:animEffect>
                                    <p:anim calcmode="lin" valueType="num">
                                      <p:cBhvr>
                                        <p:cTn id="22"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xEl>
                                              <p:pRg st="11" end="11"/>
                                            </p:txEl>
                                          </p:spTgt>
                                        </p:tgtEl>
                                        <p:attrNameLst>
                                          <p:attrName>style.visibility</p:attrName>
                                        </p:attrNameLst>
                                      </p:cBhvr>
                                      <p:to>
                                        <p:strVal val="visible"/>
                                      </p:to>
                                    </p:set>
                                    <p:animEffect transition="in" filter="circle(in)">
                                      <p:cBhvr>
                                        <p:cTn id="28" dur="20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1" y="497632"/>
            <a:ext cx="9142400" cy="685257"/>
          </a:xfrm>
        </p:spPr>
        <p:txBody>
          <a:bodyPr vert="horz" wrap="square" lIns="38100" tIns="36283" rIns="38100" bIns="38100" numCol="1" anchor="ctr" anchorCtr="0" compatLnSpc="1">
            <a:prstTxWarp prst="textNoShape">
              <a:avLst/>
            </a:prstTxWarp>
            <a:normAutofit fontScale="90000"/>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Installation</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p:txBody>
      </p:sp>
      <p:sp>
        <p:nvSpPr>
          <p:cNvPr id="9" name="TextBox 8"/>
          <p:cNvSpPr txBox="1"/>
          <p:nvPr/>
        </p:nvSpPr>
        <p:spPr>
          <a:xfrm>
            <a:off x="651217" y="1182889"/>
            <a:ext cx="8854368" cy="5324535"/>
          </a:xfrm>
          <a:prstGeom prst="rect">
            <a:avLst/>
          </a:prstGeom>
          <a:noFill/>
        </p:spPr>
        <p:txBody>
          <a:bodyPr wrap="square" rtlCol="0">
            <a:spAutoFit/>
          </a:bodyPr>
          <a:lstStyle/>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Get the latest version of Unity Hub from </a:t>
            </a:r>
            <a:r>
              <a:rPr lang="en-US" sz="1800" dirty="0">
                <a:hlinkClick r:id="rId3"/>
              </a:rPr>
              <a:t>here</a:t>
            </a:r>
            <a:r>
              <a:rPr lang="en-US" sz="1800" dirty="0"/>
              <a:t> and install it following the wizard.</a:t>
            </a:r>
          </a:p>
          <a:p>
            <a:pPr lvl="2"/>
            <a:endParaRPr lang="en-US" sz="1600" dirty="0"/>
          </a:p>
          <a:p>
            <a:pPr marL="742950" lvl="1" indent="-285750">
              <a:buFont typeface="Arial" panose="020B0604020202020204" pitchFamily="34" charset="0"/>
              <a:buChar char="•"/>
            </a:pPr>
            <a:r>
              <a:rPr lang="en-US" sz="1800" dirty="0"/>
              <a:t>After installation, Unity Hub will recommend you the latest Unity version to install. </a:t>
            </a:r>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During installation:</a:t>
            </a:r>
          </a:p>
          <a:p>
            <a:pPr marL="1200150" lvl="2" indent="-285750">
              <a:buFont typeface="Arial" panose="020B0604020202020204" pitchFamily="34" charset="0"/>
              <a:buChar char="•"/>
            </a:pPr>
            <a:r>
              <a:rPr lang="en-US" sz="1800" dirty="0"/>
              <a:t>You can choose to install several other components such as Visual Studio Community 2022 </a:t>
            </a:r>
          </a:p>
          <a:p>
            <a:pPr marL="1200150" lvl="2" indent="-285750">
              <a:buFont typeface="Arial" panose="020B0604020202020204" pitchFamily="34" charset="0"/>
              <a:buChar char="•"/>
            </a:pPr>
            <a:r>
              <a:rPr lang="en-US" sz="1800" dirty="0"/>
              <a:t>Even build support for other platforms.</a:t>
            </a:r>
          </a:p>
          <a:p>
            <a:pPr marL="1200150" lvl="2"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After installation is complete, create an account and sign in, in order to be able to use the asset store and download a lot of resources for free.</a:t>
            </a:r>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In case you see this:</a:t>
            </a:r>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Click ”Manage licenses” and then </a:t>
            </a:r>
          </a:p>
          <a:p>
            <a:pPr lvl="1"/>
            <a:r>
              <a:rPr lang="en-US" sz="1800" dirty="0"/>
              <a:t>     click ”Get a free personal license”.</a:t>
            </a:r>
          </a:p>
          <a:p>
            <a:pPr marL="742950" lvl="1" indent="-285750">
              <a:buFont typeface="Arial" panose="020B0604020202020204" pitchFamily="34" charset="0"/>
              <a:buChar char="•"/>
            </a:pPr>
            <a:endParaRPr lang="en-US" sz="1800" dirty="0"/>
          </a:p>
        </p:txBody>
      </p:sp>
      <p:pic>
        <p:nvPicPr>
          <p:cNvPr id="4" name="Picture 3" descr="A screenshot of a computer&#10;&#10;Description automatically generated">
            <a:extLst>
              <a:ext uri="{FF2B5EF4-FFF2-40B4-BE49-F238E27FC236}">
                <a16:creationId xmlns:a16="http://schemas.microsoft.com/office/drawing/2014/main" id="{02C7E2CD-C71E-ED8B-D9FC-04B3D7424838}"/>
              </a:ext>
            </a:extLst>
          </p:cNvPr>
          <p:cNvPicPr>
            <a:picLocks noChangeAspect="1"/>
          </p:cNvPicPr>
          <p:nvPr/>
        </p:nvPicPr>
        <p:blipFill>
          <a:blip r:embed="rId4"/>
          <a:stretch>
            <a:fillRect/>
          </a:stretch>
        </p:blipFill>
        <p:spPr>
          <a:xfrm>
            <a:off x="5142947" y="4746104"/>
            <a:ext cx="5001649" cy="2553142"/>
          </a:xfrm>
          <a:prstGeom prst="rect">
            <a:avLst/>
          </a:prstGeom>
        </p:spPr>
      </p:pic>
      <p:pic>
        <p:nvPicPr>
          <p:cNvPr id="3" name="Picture 2">
            <a:extLst>
              <a:ext uri="{FF2B5EF4-FFF2-40B4-BE49-F238E27FC236}">
                <a16:creationId xmlns:a16="http://schemas.microsoft.com/office/drawing/2014/main" id="{60AC3E8E-3B33-E97B-5CC5-B3D44E0B33D3}"/>
              </a:ext>
            </a:extLst>
          </p:cNvPr>
          <p:cNvPicPr>
            <a:picLocks noChangeAspect="1"/>
          </p:cNvPicPr>
          <p:nvPr/>
        </p:nvPicPr>
        <p:blipFill>
          <a:blip r:embed="rId5"/>
          <a:stretch>
            <a:fillRect/>
          </a:stretch>
        </p:blipFill>
        <p:spPr>
          <a:xfrm>
            <a:off x="377373" y="5178152"/>
            <a:ext cx="4620937" cy="252259"/>
          </a:xfrm>
          <a:prstGeom prst="rect">
            <a:avLst/>
          </a:prstGeom>
        </p:spPr>
      </p:pic>
    </p:spTree>
    <p:extLst>
      <p:ext uri="{BB962C8B-B14F-4D97-AF65-F5344CB8AC3E}">
        <p14:creationId xmlns:p14="http://schemas.microsoft.com/office/powerpoint/2010/main" val="29678563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 calcmode="lin" valueType="num">
                                      <p:cBhvr additive="base">
                                        <p:cTn id="2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 calcmode="lin" valueType="num">
                                      <p:cBhvr additive="base">
                                        <p:cTn id="2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nodeType="after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 calcmode="lin" valueType="num">
                                      <p:cBhvr additive="base">
                                        <p:cTn id="34"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anim calcmode="lin" valueType="num">
                                      <p:cBhvr additive="base">
                                        <p:cTn id="39"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11" end="11"/>
                                            </p:txEl>
                                          </p:spTgt>
                                        </p:tgtEl>
                                        <p:attrNameLst>
                                          <p:attrName>style.visibility</p:attrName>
                                        </p:attrNameLst>
                                      </p:cBhvr>
                                      <p:to>
                                        <p:strVal val="visible"/>
                                      </p:to>
                                    </p:set>
                                    <p:anim calcmode="lin" valueType="num">
                                      <p:cBhvr additive="base">
                                        <p:cTn id="45"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42"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1000"/>
                                        <p:tgtEl>
                                          <p:spTgt spid="3"/>
                                        </p:tgtEl>
                                      </p:cBhvr>
                                    </p:animEffect>
                                    <p:anim calcmode="lin" valueType="num">
                                      <p:cBhvr>
                                        <p:cTn id="51" dur="1000" fill="hold"/>
                                        <p:tgtEl>
                                          <p:spTgt spid="3"/>
                                        </p:tgtEl>
                                        <p:attrNameLst>
                                          <p:attrName>ppt_x</p:attrName>
                                        </p:attrNameLst>
                                      </p:cBhvr>
                                      <p:tavLst>
                                        <p:tav tm="0">
                                          <p:val>
                                            <p:strVal val="#ppt_x"/>
                                          </p:val>
                                        </p:tav>
                                        <p:tav tm="100000">
                                          <p:val>
                                            <p:strVal val="#ppt_x"/>
                                          </p:val>
                                        </p:tav>
                                      </p:tavLst>
                                    </p:anim>
                                    <p:anim calcmode="lin" valueType="num">
                                      <p:cBhvr>
                                        <p:cTn id="52" dur="100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9">
                                            <p:txEl>
                                              <p:pRg st="14" end="14"/>
                                            </p:txEl>
                                          </p:spTgt>
                                        </p:tgtEl>
                                        <p:attrNameLst>
                                          <p:attrName>style.visibility</p:attrName>
                                        </p:attrNameLst>
                                      </p:cBhvr>
                                      <p:to>
                                        <p:strVal val="visible"/>
                                      </p:to>
                                    </p:set>
                                    <p:anim calcmode="lin" valueType="num">
                                      <p:cBhvr additive="base">
                                        <p:cTn id="56" dur="500" fill="hold"/>
                                        <p:tgtEl>
                                          <p:spTgt spid="9">
                                            <p:txEl>
                                              <p:pRg st="14" end="1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9">
                                            <p:txEl>
                                              <p:pRg st="14" end="14"/>
                                            </p:txEl>
                                          </p:spTgt>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nodeType="afterEffect">
                                  <p:stCondLst>
                                    <p:cond delay="0"/>
                                  </p:stCondLst>
                                  <p:childTnLst>
                                    <p:set>
                                      <p:cBhvr>
                                        <p:cTn id="60" dur="1" fill="hold">
                                          <p:stCondLst>
                                            <p:cond delay="0"/>
                                          </p:stCondLst>
                                        </p:cTn>
                                        <p:tgtEl>
                                          <p:spTgt spid="9">
                                            <p:txEl>
                                              <p:pRg st="15" end="15"/>
                                            </p:txEl>
                                          </p:spTgt>
                                        </p:tgtEl>
                                        <p:attrNameLst>
                                          <p:attrName>style.visibility</p:attrName>
                                        </p:attrNameLst>
                                      </p:cBhvr>
                                      <p:to>
                                        <p:strVal val="visible"/>
                                      </p:to>
                                    </p:set>
                                    <p:anim calcmode="lin" valueType="num">
                                      <p:cBhvr additive="base">
                                        <p:cTn id="61" dur="500" fill="hold"/>
                                        <p:tgtEl>
                                          <p:spTgt spid="9">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507202" y="1649760"/>
            <a:ext cx="9142400" cy="3662541"/>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marL="742950" lvl="1" indent="-285750">
              <a:buFont typeface="Arial" panose="020B0604020202020204" pitchFamily="34" charset="0"/>
              <a:buChar char="•"/>
            </a:pPr>
            <a:r>
              <a:rPr lang="en-US" sz="1600" dirty="0"/>
              <a:t>We will add movement to our camera in a 3</a:t>
            </a:r>
            <a:r>
              <a:rPr lang="en-US" sz="1600" baseline="30000" dirty="0"/>
              <a:t>rd</a:t>
            </a:r>
            <a:r>
              <a:rPr lang="en-US" sz="1600" dirty="0"/>
              <a:t> player perspective.</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To do so, we obviously need a script.</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Select our Main Camera from the inspector and add a script as we have done previously with the player controller script. You can name it </a:t>
            </a:r>
            <a:r>
              <a:rPr lang="en-US" sz="1600" dirty="0" err="1"/>
              <a:t>CameraController</a:t>
            </a:r>
            <a:r>
              <a:rPr lang="en-US" sz="1600" dirty="0"/>
              <a:t>.</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Now, open the script for editing…</a:t>
            </a:r>
          </a:p>
          <a:p>
            <a:pPr marL="800100" lvl="1" indent="-342900">
              <a:buFont typeface="Arial" panose="020B0604020202020204" pitchFamily="34" charset="0"/>
              <a:buChar char="•"/>
            </a:pPr>
            <a:endParaRPr lang="en-US" sz="1600" dirty="0"/>
          </a:p>
          <a:p>
            <a:pPr lvl="1"/>
            <a:endParaRPr lang="en-US" sz="1600" dirty="0"/>
          </a:p>
          <a:p>
            <a:pPr lvl="1"/>
            <a:endParaRPr lang="en-US" sz="1600" dirty="0"/>
          </a:p>
          <a:p>
            <a:pPr marL="800100" lvl="1" indent="-342900">
              <a:buFont typeface="Arial" panose="020B0604020202020204" pitchFamily="34" charset="0"/>
              <a:buChar char="•"/>
            </a:pPr>
            <a:endParaRPr lang="en-US" sz="1600" dirty="0"/>
          </a:p>
        </p:txBody>
      </p:sp>
      <p:pic>
        <p:nvPicPr>
          <p:cNvPr id="4" name="Picture 3" descr="A screenshot of a computer&#10;&#10;Description automatically generated">
            <a:extLst>
              <a:ext uri="{FF2B5EF4-FFF2-40B4-BE49-F238E27FC236}">
                <a16:creationId xmlns:a16="http://schemas.microsoft.com/office/drawing/2014/main" id="{43C8F0A9-7B04-5527-7587-413092C989DC}"/>
              </a:ext>
            </a:extLst>
          </p:cNvPr>
          <p:cNvPicPr>
            <a:picLocks noChangeAspect="1"/>
          </p:cNvPicPr>
          <p:nvPr/>
        </p:nvPicPr>
        <p:blipFill>
          <a:blip r:embed="rId3"/>
          <a:stretch>
            <a:fillRect/>
          </a:stretch>
        </p:blipFill>
        <p:spPr>
          <a:xfrm>
            <a:off x="4359919" y="4334400"/>
            <a:ext cx="5561409" cy="2571943"/>
          </a:xfrm>
          <a:prstGeom prst="rect">
            <a:avLst/>
          </a:prstGeom>
        </p:spPr>
      </p:pic>
    </p:spTree>
    <p:extLst>
      <p:ext uri="{BB962C8B-B14F-4D97-AF65-F5344CB8AC3E}">
        <p14:creationId xmlns:p14="http://schemas.microsoft.com/office/powerpoint/2010/main" val="2745515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1000"/>
                                        <p:tgtEl>
                                          <p:spTgt spid="9">
                                            <p:txEl>
                                              <p:pRg st="6" end="6"/>
                                            </p:txEl>
                                          </p:spTgt>
                                        </p:tgtEl>
                                      </p:cBhvr>
                                    </p:animEffect>
                                    <p:anim calcmode="lin" valueType="num">
                                      <p:cBhvr>
                                        <p:cTn id="2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1000"/>
                                        <p:tgtEl>
                                          <p:spTgt spid="9">
                                            <p:txEl>
                                              <p:pRg st="8" end="8"/>
                                            </p:txEl>
                                          </p:spTgt>
                                        </p:tgtEl>
                                      </p:cBhvr>
                                    </p:animEffect>
                                    <p:anim calcmode="lin" valueType="num">
                                      <p:cBhvr>
                                        <p:cTn id="3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507202" y="1649760"/>
            <a:ext cx="9142400" cy="3847207"/>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r>
              <a:rPr lang="en-US" sz="1600" dirty="0"/>
              <a:t>To begin with, declare a public </a:t>
            </a:r>
            <a:r>
              <a:rPr lang="en-US" sz="1600" dirty="0" err="1"/>
              <a:t>GameObject</a:t>
            </a:r>
            <a:r>
              <a:rPr lang="en-US" sz="1600" dirty="0"/>
              <a:t> variable named player.</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As you can tell, our </a:t>
            </a:r>
            <a:r>
              <a:rPr lang="en-US" sz="1600" dirty="0" err="1"/>
              <a:t>GameObject</a:t>
            </a:r>
            <a:r>
              <a:rPr lang="en-US" sz="1600" dirty="0"/>
              <a:t> variable is public because we are going to assign it our Sphere object as a value directly from the Inspector menu.</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Continue then by declaring a Vector3 variable named offset which is initially assigned at the Start function.</a:t>
            </a:r>
          </a:p>
          <a:p>
            <a:pPr lvl="1"/>
            <a:endParaRPr lang="en-US" sz="1600" dirty="0"/>
          </a:p>
          <a:p>
            <a:pPr lvl="1"/>
            <a:endParaRPr lang="en-US" sz="1600" dirty="0"/>
          </a:p>
          <a:p>
            <a:pPr lvl="1"/>
            <a:endParaRPr lang="en-US" sz="1600" dirty="0"/>
          </a:p>
          <a:p>
            <a:pPr marL="800100" lvl="1" indent="-342900">
              <a:buFont typeface="Arial" panose="020B0604020202020204" pitchFamily="34" charset="0"/>
              <a:buChar char="•"/>
            </a:pPr>
            <a:endParaRPr lang="en-US" sz="1600" dirty="0"/>
          </a:p>
          <a:p>
            <a:pPr lvl="1"/>
            <a:endParaRPr lang="en-US" sz="1600" dirty="0"/>
          </a:p>
          <a:p>
            <a:pPr lvl="1"/>
            <a:endParaRPr lang="en-US" sz="1600" dirty="0"/>
          </a:p>
          <a:p>
            <a:pPr marL="800100" lvl="1" indent="-342900">
              <a:buFont typeface="Arial" panose="020B0604020202020204" pitchFamily="34" charset="0"/>
              <a:buChar char="•"/>
            </a:pPr>
            <a:endParaRPr lang="en-US" sz="1600" dirty="0"/>
          </a:p>
        </p:txBody>
      </p:sp>
      <p:pic>
        <p:nvPicPr>
          <p:cNvPr id="2" name="Picture 1"/>
          <p:cNvPicPr>
            <a:picLocks noChangeAspect="1"/>
          </p:cNvPicPr>
          <p:nvPr/>
        </p:nvPicPr>
        <p:blipFill>
          <a:blip r:embed="rId3"/>
          <a:stretch>
            <a:fillRect/>
          </a:stretch>
        </p:blipFill>
        <p:spPr>
          <a:xfrm>
            <a:off x="4772802" y="3737992"/>
            <a:ext cx="4876800" cy="3095625"/>
          </a:xfrm>
          <a:prstGeom prst="rect">
            <a:avLst/>
          </a:prstGeom>
        </p:spPr>
      </p:pic>
    </p:spTree>
    <p:extLst>
      <p:ext uri="{BB962C8B-B14F-4D97-AF65-F5344CB8AC3E}">
        <p14:creationId xmlns:p14="http://schemas.microsoft.com/office/powerpoint/2010/main" val="7807874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1000"/>
                                        <p:tgtEl>
                                          <p:spTgt spid="9">
                                            <p:txEl>
                                              <p:pRg st="5" end="5"/>
                                            </p:txEl>
                                          </p:spTgt>
                                        </p:tgtEl>
                                      </p:cBhvr>
                                    </p:animEffect>
                                    <p:anim calcmode="lin" valueType="num">
                                      <p:cBhvr>
                                        <p:cTn id="2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507202" y="1649760"/>
            <a:ext cx="9142400" cy="6001643"/>
          </a:xfrm>
          <a:prstGeom prst="rect">
            <a:avLst/>
          </a:prstGeom>
          <a:noFill/>
        </p:spPr>
        <p:txBody>
          <a:bodyPr wrap="square" rtlCol="0">
            <a:spAutoFit/>
          </a:bodyPr>
          <a:lstStyle/>
          <a:p>
            <a:pPr marL="742950" lvl="1" indent="-285750">
              <a:buFont typeface="Arial" panose="020B0604020202020204" pitchFamily="34" charset="0"/>
              <a:buChar char="•"/>
            </a:pPr>
            <a:r>
              <a:rPr lang="en-US" sz="1600" dirty="0"/>
              <a:t>Offsets value is the camera’s starting position minus the Sphere’s starting position.</a:t>
            </a:r>
          </a:p>
          <a:p>
            <a:pPr lvl="1"/>
            <a:endParaRPr lang="en-US" sz="1600" dirty="0"/>
          </a:p>
          <a:p>
            <a:pPr marL="742950" lvl="1" indent="-285750">
              <a:buFont typeface="Arial" panose="020B0604020202020204" pitchFamily="34" charset="0"/>
              <a:buChar char="•"/>
            </a:pPr>
            <a:r>
              <a:rPr lang="en-US" sz="1600" dirty="0"/>
              <a:t>We use an offset because we want </a:t>
            </a:r>
          </a:p>
          <a:p>
            <a:pPr lvl="1"/>
            <a:r>
              <a:rPr lang="en-US" sz="1600" dirty="0"/>
              <a:t>our camera to follow our player from</a:t>
            </a:r>
          </a:p>
          <a:p>
            <a:pPr lvl="1"/>
            <a:r>
              <a:rPr lang="en-US" sz="1600" dirty="0"/>
              <a:t>a distance.</a:t>
            </a:r>
          </a:p>
          <a:p>
            <a:pPr lvl="1"/>
            <a:endParaRPr lang="en-US" sz="1600" dirty="0"/>
          </a:p>
          <a:p>
            <a:pPr lvl="1"/>
            <a:r>
              <a:rPr lang="en-US" sz="1600" dirty="0"/>
              <a:t>Notice, that we use </a:t>
            </a:r>
            <a:r>
              <a:rPr lang="en-US" sz="1600" dirty="0" err="1"/>
              <a:t>LateUpdate</a:t>
            </a:r>
            <a:r>
              <a:rPr lang="en-US" sz="1600" dirty="0"/>
              <a:t> because </a:t>
            </a:r>
          </a:p>
          <a:p>
            <a:pPr lvl="1"/>
            <a:r>
              <a:rPr lang="en-US" sz="1600" dirty="0"/>
              <a:t>we want our update function to be called</a:t>
            </a:r>
          </a:p>
          <a:p>
            <a:pPr lvl="1"/>
            <a:r>
              <a:rPr lang="en-US" sz="1600" dirty="0"/>
              <a:t>last, after all other updates have been </a:t>
            </a:r>
          </a:p>
          <a:p>
            <a:pPr lvl="1"/>
            <a:r>
              <a:rPr lang="en-US" sz="1600" dirty="0"/>
              <a:t>called to ensure that the sphere will have </a:t>
            </a:r>
          </a:p>
          <a:p>
            <a:pPr lvl="1"/>
            <a:r>
              <a:rPr lang="en-US" sz="1600" dirty="0"/>
              <a:t>moved first before applying any</a:t>
            </a:r>
          </a:p>
          <a:p>
            <a:pPr lvl="1"/>
            <a:r>
              <a:rPr lang="en-US" sz="1600" dirty="0"/>
              <a:t>transformations to the camera.</a:t>
            </a:r>
          </a:p>
          <a:p>
            <a:pPr lvl="1"/>
            <a:endParaRPr lang="en-US" sz="1600" dirty="0"/>
          </a:p>
          <a:p>
            <a:pPr lvl="1"/>
            <a:endParaRPr lang="en-US" sz="1600" dirty="0"/>
          </a:p>
          <a:p>
            <a:pPr lvl="1"/>
            <a:endParaRPr lang="en-US" sz="1600" dirty="0"/>
          </a:p>
          <a:p>
            <a:pPr lvl="1"/>
            <a:endParaRPr lang="en-US" sz="1600" dirty="0"/>
          </a:p>
          <a:p>
            <a:pPr marL="742950" lvl="1" indent="-285750">
              <a:buFont typeface="Arial" panose="020B0604020202020204" pitchFamily="34" charset="0"/>
              <a:buChar char="•"/>
            </a:pPr>
            <a:r>
              <a:rPr lang="en-US" sz="1600" dirty="0"/>
              <a:t>Finally, we transform the camera’s Position according to player’s position transformation plus the offset we kept from the beginning.</a:t>
            </a:r>
          </a:p>
          <a:p>
            <a:pPr lvl="1"/>
            <a:endParaRPr lang="en-US" sz="1600" dirty="0"/>
          </a:p>
          <a:p>
            <a:pPr lvl="1"/>
            <a:endParaRPr lang="en-US" sz="1600" dirty="0"/>
          </a:p>
          <a:p>
            <a:pPr marL="800100" lvl="1" indent="-342900">
              <a:buFont typeface="Arial" panose="020B0604020202020204" pitchFamily="34" charset="0"/>
              <a:buChar char="•"/>
            </a:pPr>
            <a:endParaRPr lang="en-US" sz="1600" dirty="0"/>
          </a:p>
          <a:p>
            <a:pPr lvl="1"/>
            <a:endParaRPr lang="en-US" sz="1600" dirty="0"/>
          </a:p>
          <a:p>
            <a:pPr lvl="1"/>
            <a:endParaRPr lang="en-US" sz="1600" dirty="0"/>
          </a:p>
          <a:p>
            <a:pPr marL="800100" lvl="1" indent="-342900">
              <a:buFont typeface="Arial" panose="020B0604020202020204" pitchFamily="34" charset="0"/>
              <a:buChar char="•"/>
            </a:pPr>
            <a:endParaRPr lang="en-US" sz="1600" dirty="0"/>
          </a:p>
        </p:txBody>
      </p:sp>
      <p:pic>
        <p:nvPicPr>
          <p:cNvPr id="2" name="Picture 1"/>
          <p:cNvPicPr>
            <a:picLocks noChangeAspect="1"/>
          </p:cNvPicPr>
          <p:nvPr/>
        </p:nvPicPr>
        <p:blipFill>
          <a:blip r:embed="rId3"/>
          <a:stretch>
            <a:fillRect/>
          </a:stretch>
        </p:blipFill>
        <p:spPr>
          <a:xfrm>
            <a:off x="5085734" y="2081808"/>
            <a:ext cx="4876800" cy="3095625"/>
          </a:xfrm>
          <a:prstGeom prst="rect">
            <a:avLst/>
          </a:prstGeom>
        </p:spPr>
      </p:pic>
    </p:spTree>
    <p:extLst>
      <p:ext uri="{BB962C8B-B14F-4D97-AF65-F5344CB8AC3E}">
        <p14:creationId xmlns:p14="http://schemas.microsoft.com/office/powerpoint/2010/main" val="37425048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1000"/>
                                        <p:tgtEl>
                                          <p:spTgt spid="9">
                                            <p:txEl>
                                              <p:pRg st="3" end="3"/>
                                            </p:txEl>
                                          </p:spTgt>
                                        </p:tgtEl>
                                      </p:cBhvr>
                                    </p:animEffect>
                                    <p:anim calcmode="lin" valueType="num">
                                      <p:cBhvr>
                                        <p:cTn id="2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fade">
                                      <p:cBhvr>
                                        <p:cTn id="38" dur="1000"/>
                                        <p:tgtEl>
                                          <p:spTgt spid="9">
                                            <p:txEl>
                                              <p:pRg st="6" end="6"/>
                                            </p:txEl>
                                          </p:spTgt>
                                        </p:tgtEl>
                                      </p:cBhvr>
                                    </p:animEffect>
                                    <p:anim calcmode="lin" valueType="num">
                                      <p:cBhvr>
                                        <p:cTn id="39"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Effect transition="in" filter="fade">
                                      <p:cBhvr>
                                        <p:cTn id="43" dur="1000"/>
                                        <p:tgtEl>
                                          <p:spTgt spid="9">
                                            <p:txEl>
                                              <p:pRg st="7" end="7"/>
                                            </p:txEl>
                                          </p:spTgt>
                                        </p:tgtEl>
                                      </p:cBhvr>
                                    </p:animEffect>
                                    <p:anim calcmode="lin" valueType="num">
                                      <p:cBhvr>
                                        <p:cTn id="44"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9">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
                                            <p:txEl>
                                              <p:pRg st="8" end="8"/>
                                            </p:txEl>
                                          </p:spTgt>
                                        </p:tgtEl>
                                        <p:attrNameLst>
                                          <p:attrName>style.visibility</p:attrName>
                                        </p:attrNameLst>
                                      </p:cBhvr>
                                      <p:to>
                                        <p:strVal val="visible"/>
                                      </p:to>
                                    </p:set>
                                    <p:animEffect transition="in" filter="fade">
                                      <p:cBhvr>
                                        <p:cTn id="48" dur="1000"/>
                                        <p:tgtEl>
                                          <p:spTgt spid="9">
                                            <p:txEl>
                                              <p:pRg st="8" end="8"/>
                                            </p:txEl>
                                          </p:spTgt>
                                        </p:tgtEl>
                                      </p:cBhvr>
                                    </p:animEffect>
                                    <p:anim calcmode="lin" valueType="num">
                                      <p:cBhvr>
                                        <p:cTn id="49"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
                                            <p:txEl>
                                              <p:pRg st="9" end="9"/>
                                            </p:txEl>
                                          </p:spTgt>
                                        </p:tgtEl>
                                        <p:attrNameLst>
                                          <p:attrName>style.visibility</p:attrName>
                                        </p:attrNameLst>
                                      </p:cBhvr>
                                      <p:to>
                                        <p:strVal val="visible"/>
                                      </p:to>
                                    </p:set>
                                    <p:animEffect transition="in" filter="fade">
                                      <p:cBhvr>
                                        <p:cTn id="53" dur="1000"/>
                                        <p:tgtEl>
                                          <p:spTgt spid="9">
                                            <p:txEl>
                                              <p:pRg st="9" end="9"/>
                                            </p:txEl>
                                          </p:spTgt>
                                        </p:tgtEl>
                                      </p:cBhvr>
                                    </p:animEffect>
                                    <p:anim calcmode="lin" valueType="num">
                                      <p:cBhvr>
                                        <p:cTn id="54"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9">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9">
                                            <p:txEl>
                                              <p:pRg st="10" end="10"/>
                                            </p:txEl>
                                          </p:spTgt>
                                        </p:tgtEl>
                                        <p:attrNameLst>
                                          <p:attrName>style.visibility</p:attrName>
                                        </p:attrNameLst>
                                      </p:cBhvr>
                                      <p:to>
                                        <p:strVal val="visible"/>
                                      </p:to>
                                    </p:set>
                                    <p:animEffect transition="in" filter="fade">
                                      <p:cBhvr>
                                        <p:cTn id="58" dur="1000"/>
                                        <p:tgtEl>
                                          <p:spTgt spid="9">
                                            <p:txEl>
                                              <p:pRg st="10" end="10"/>
                                            </p:txEl>
                                          </p:spTgt>
                                        </p:tgtEl>
                                      </p:cBhvr>
                                    </p:animEffect>
                                    <p:anim calcmode="lin" valueType="num">
                                      <p:cBhvr>
                                        <p:cTn id="59"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9">
                                            <p:txEl>
                                              <p:pRg st="10" end="1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
                                            <p:txEl>
                                              <p:pRg st="11" end="11"/>
                                            </p:txEl>
                                          </p:spTgt>
                                        </p:tgtEl>
                                        <p:attrNameLst>
                                          <p:attrName>style.visibility</p:attrName>
                                        </p:attrNameLst>
                                      </p:cBhvr>
                                      <p:to>
                                        <p:strVal val="visible"/>
                                      </p:to>
                                    </p:set>
                                    <p:animEffect transition="in" filter="fade">
                                      <p:cBhvr>
                                        <p:cTn id="63" dur="1000"/>
                                        <p:tgtEl>
                                          <p:spTgt spid="9">
                                            <p:txEl>
                                              <p:pRg st="11" end="11"/>
                                            </p:txEl>
                                          </p:spTgt>
                                        </p:tgtEl>
                                      </p:cBhvr>
                                    </p:animEffect>
                                    <p:anim calcmode="lin" valueType="num">
                                      <p:cBhvr>
                                        <p:cTn id="64"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16" end="16"/>
                                            </p:txEl>
                                          </p:spTgt>
                                        </p:tgtEl>
                                        <p:attrNameLst>
                                          <p:attrName>style.visibility</p:attrName>
                                        </p:attrNameLst>
                                      </p:cBhvr>
                                      <p:to>
                                        <p:strVal val="visible"/>
                                      </p:to>
                                    </p:set>
                                    <p:animEffect transition="in" filter="fade">
                                      <p:cBhvr>
                                        <p:cTn id="70" dur="1000"/>
                                        <p:tgtEl>
                                          <p:spTgt spid="9">
                                            <p:txEl>
                                              <p:pRg st="16" end="16"/>
                                            </p:txEl>
                                          </p:spTgt>
                                        </p:tgtEl>
                                      </p:cBhvr>
                                    </p:animEffect>
                                    <p:anim calcmode="lin" valueType="num">
                                      <p:cBhvr>
                                        <p:cTn id="71" dur="1000" fill="hold"/>
                                        <p:tgtEl>
                                          <p:spTgt spid="9">
                                            <p:txEl>
                                              <p:pRg st="16" end="16"/>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507202" y="1649760"/>
            <a:ext cx="9142400" cy="3908762"/>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marL="742950" lvl="1" indent="-285750">
              <a:buFont typeface="Arial" panose="020B0604020202020204" pitchFamily="34" charset="0"/>
              <a:buChar char="•"/>
            </a:pPr>
            <a:r>
              <a:rPr lang="en-US" sz="1600" dirty="0"/>
              <a:t>Save the script and go back to Unity.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Before hitting Play, do not forget to drag the Sphere Game Object to the Main Camera script public variable as shown below.</a:t>
            </a:r>
          </a:p>
          <a:p>
            <a:pPr lvl="1"/>
            <a:endParaRPr lang="en-US" sz="1600" dirty="0"/>
          </a:p>
          <a:p>
            <a:pPr lvl="1"/>
            <a:endParaRPr lang="en-US" sz="1600" b="1" dirty="0"/>
          </a:p>
          <a:p>
            <a:pPr lvl="1"/>
            <a:endParaRPr lang="en-US" sz="1600" b="1" dirty="0"/>
          </a:p>
          <a:p>
            <a:pPr lvl="1"/>
            <a:r>
              <a:rPr lang="en-US" sz="1600" b="1" dirty="0"/>
              <a:t>Now you can hit Play and fortunately </a:t>
            </a:r>
          </a:p>
          <a:p>
            <a:pPr lvl="1"/>
            <a:r>
              <a:rPr lang="en-US" sz="1600" b="1" dirty="0"/>
              <a:t>you will be pleased. </a:t>
            </a:r>
          </a:p>
          <a:p>
            <a:pPr marL="800100" lvl="1" indent="-342900">
              <a:buFont typeface="Arial" panose="020B0604020202020204" pitchFamily="34" charset="0"/>
              <a:buChar char="•"/>
            </a:pPr>
            <a:endParaRPr lang="en-US" sz="1600" dirty="0"/>
          </a:p>
          <a:p>
            <a:pPr lvl="1"/>
            <a:endParaRPr lang="en-US" sz="1600" dirty="0"/>
          </a:p>
          <a:p>
            <a:pPr lvl="1"/>
            <a:endParaRPr lang="en-US" sz="1600" dirty="0"/>
          </a:p>
          <a:p>
            <a:pPr marL="800100" lvl="1" indent="-342900">
              <a:buFont typeface="Arial" panose="020B0604020202020204" pitchFamily="34" charset="0"/>
              <a:buChar char="•"/>
            </a:pPr>
            <a:endParaRPr lang="en-US" sz="1600" dirty="0"/>
          </a:p>
        </p:txBody>
      </p:sp>
      <p:pic>
        <p:nvPicPr>
          <p:cNvPr id="4" name="Picture 3" descr="A screenshot of a computer&#10;&#10;Description automatically generated">
            <a:extLst>
              <a:ext uri="{FF2B5EF4-FFF2-40B4-BE49-F238E27FC236}">
                <a16:creationId xmlns:a16="http://schemas.microsoft.com/office/drawing/2014/main" id="{007D1A4B-A3C5-BFDD-E5EB-CDEA340C18D6}"/>
              </a:ext>
            </a:extLst>
          </p:cNvPr>
          <p:cNvPicPr>
            <a:picLocks noChangeAspect="1"/>
          </p:cNvPicPr>
          <p:nvPr/>
        </p:nvPicPr>
        <p:blipFill>
          <a:blip r:embed="rId3"/>
          <a:stretch>
            <a:fillRect/>
          </a:stretch>
        </p:blipFill>
        <p:spPr>
          <a:xfrm>
            <a:off x="5893713" y="3410889"/>
            <a:ext cx="4242003" cy="3797682"/>
          </a:xfrm>
          <a:prstGeom prst="rect">
            <a:avLst/>
          </a:prstGeom>
        </p:spPr>
      </p:pic>
    </p:spTree>
    <p:extLst>
      <p:ext uri="{BB962C8B-B14F-4D97-AF65-F5344CB8AC3E}">
        <p14:creationId xmlns:p14="http://schemas.microsoft.com/office/powerpoint/2010/main" val="8453889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8" end="8"/>
                                            </p:txEl>
                                          </p:spTgt>
                                        </p:tgtEl>
                                        <p:attrNameLst>
                                          <p:attrName>style.visibility</p:attrName>
                                        </p:attrNameLst>
                                      </p:cBhvr>
                                      <p:to>
                                        <p:strVal val="visible"/>
                                      </p:to>
                                    </p:set>
                                    <p:animEffect transition="in" filter="fade">
                                      <p:cBhvr>
                                        <p:cTn id="28" dur="1000"/>
                                        <p:tgtEl>
                                          <p:spTgt spid="9">
                                            <p:txEl>
                                              <p:pRg st="8" end="8"/>
                                            </p:txEl>
                                          </p:spTgt>
                                        </p:tgtEl>
                                      </p:cBhvr>
                                    </p:animEffect>
                                    <p:anim calcmode="lin" valueType="num">
                                      <p:cBhvr>
                                        <p:cTn id="29"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8" end="8"/>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animEffect transition="in" filter="fade">
                                      <p:cBhvr>
                                        <p:cTn id="33" dur="1000"/>
                                        <p:tgtEl>
                                          <p:spTgt spid="9">
                                            <p:txEl>
                                              <p:pRg st="9" end="9"/>
                                            </p:txEl>
                                          </p:spTgt>
                                        </p:tgtEl>
                                      </p:cBhvr>
                                    </p:animEffect>
                                    <p:anim calcmode="lin" valueType="num">
                                      <p:cBhvr>
                                        <p:cTn id="34"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320600" y="800712"/>
            <a:ext cx="9142400" cy="7109639"/>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marL="742950" lvl="1" indent="-285750">
              <a:buFont typeface="Arial" panose="020B0604020202020204" pitchFamily="34" charset="0"/>
              <a:buChar char="•"/>
            </a:pPr>
            <a:r>
              <a:rPr lang="en-US" sz="1600" b="1" dirty="0"/>
              <a:t>Extra steps and tips.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Please give appropriate names to all your Game Components/Objects (you will thank me later!) in order to avoid possible confusions. </a:t>
            </a:r>
          </a:p>
          <a:p>
            <a:pPr lvl="1"/>
            <a:endParaRPr lang="en-US" sz="1600" dirty="0"/>
          </a:p>
          <a:p>
            <a:pPr marL="742950" lvl="1" indent="-285750">
              <a:buFont typeface="Arial" panose="020B0604020202020204" pitchFamily="34" charset="0"/>
              <a:buChar char="•"/>
            </a:pPr>
            <a:r>
              <a:rPr lang="en-US" sz="1600" dirty="0"/>
              <a:t>You can rename your components by right clicking on them</a:t>
            </a:r>
          </a:p>
          <a:p>
            <a:pPr lvl="1"/>
            <a:r>
              <a:rPr lang="en-US" sz="1600" dirty="0"/>
              <a:t>and choosing rename.</a:t>
            </a:r>
          </a:p>
          <a:p>
            <a:pPr lvl="1"/>
            <a:endParaRPr lang="en-US" sz="1600" dirty="0"/>
          </a:p>
          <a:p>
            <a:pPr marL="742950" lvl="1" indent="-285750">
              <a:buFont typeface="Arial" panose="020B0604020202020204" pitchFamily="34" charset="0"/>
              <a:buChar char="•"/>
            </a:pPr>
            <a:r>
              <a:rPr lang="en-US" sz="1600" dirty="0"/>
              <a:t>For example, you can name Plane as Ground, Sphere as </a:t>
            </a:r>
          </a:p>
          <a:p>
            <a:pPr lvl="1"/>
            <a:r>
              <a:rPr lang="en-US" sz="1600" dirty="0"/>
              <a:t>Player, and each cube according to its position and rotation (i.e. North Wall).</a:t>
            </a:r>
          </a:p>
          <a:p>
            <a:pPr lvl="1"/>
            <a:endParaRPr lang="en-US" sz="1600" dirty="0"/>
          </a:p>
          <a:p>
            <a:pPr lvl="1"/>
            <a:endParaRPr lang="en-US" sz="1600" dirty="0"/>
          </a:p>
          <a:p>
            <a:pPr lvl="1"/>
            <a:r>
              <a:rPr lang="en-US" sz="1600" dirty="0"/>
              <a:t>Even better, create an Empty game object from the Hierarchy</a:t>
            </a:r>
          </a:p>
          <a:p>
            <a:pPr lvl="1"/>
            <a:r>
              <a:rPr lang="en-US" sz="1600" dirty="0"/>
              <a:t>and add all Walls as children to it as on your right.</a:t>
            </a:r>
          </a:p>
          <a:p>
            <a:pPr lvl="1"/>
            <a:endParaRPr lang="en-US" sz="1600" dirty="0"/>
          </a:p>
          <a:p>
            <a:pPr lvl="1"/>
            <a:endParaRPr lang="en-US" sz="1600" dirty="0"/>
          </a:p>
          <a:p>
            <a:pPr lvl="1"/>
            <a:r>
              <a:rPr lang="en-US" sz="1600" b="1" dirty="0"/>
              <a:t>Keeping a project clean and organized </a:t>
            </a:r>
          </a:p>
          <a:p>
            <a:pPr lvl="1"/>
            <a:r>
              <a:rPr lang="en-US" sz="1600" b="1" dirty="0"/>
              <a:t>is essential!!!</a:t>
            </a:r>
          </a:p>
          <a:p>
            <a:pPr lvl="1"/>
            <a:endParaRPr lang="en-US" sz="1600" b="1" dirty="0"/>
          </a:p>
          <a:p>
            <a:pPr lvl="1"/>
            <a:r>
              <a:rPr lang="en-US" sz="1600" b="1" dirty="0"/>
              <a:t>Organizational and management </a:t>
            </a:r>
          </a:p>
          <a:p>
            <a:pPr lvl="1"/>
            <a:r>
              <a:rPr lang="en-US" sz="1600" b="1" dirty="0"/>
              <a:t>techniques and practices</a:t>
            </a:r>
          </a:p>
          <a:p>
            <a:pPr lvl="1"/>
            <a:r>
              <a:rPr lang="en-US" sz="1600" b="1" dirty="0"/>
              <a:t>are a big plus in our industry.</a:t>
            </a:r>
          </a:p>
          <a:p>
            <a:pPr lvl="1"/>
            <a:endParaRPr lang="en-US" sz="1600" dirty="0"/>
          </a:p>
          <a:p>
            <a:pPr lvl="1"/>
            <a:endParaRPr lang="en-US" sz="1600" dirty="0"/>
          </a:p>
          <a:p>
            <a:pPr marL="800100" lvl="1" indent="-342900">
              <a:buFont typeface="Arial" panose="020B0604020202020204" pitchFamily="34" charset="0"/>
              <a:buChar char="•"/>
            </a:pPr>
            <a:endParaRPr lang="en-US" sz="1600" dirty="0"/>
          </a:p>
        </p:txBody>
      </p:sp>
      <p:pic>
        <p:nvPicPr>
          <p:cNvPr id="4" name="Picture 3" descr="A screenshot of a computer&#10;&#10;Description automatically generated">
            <a:extLst>
              <a:ext uri="{FF2B5EF4-FFF2-40B4-BE49-F238E27FC236}">
                <a16:creationId xmlns:a16="http://schemas.microsoft.com/office/drawing/2014/main" id="{84F21404-5171-032D-C95D-67ACD36A96AE}"/>
              </a:ext>
            </a:extLst>
          </p:cNvPr>
          <p:cNvPicPr>
            <a:picLocks noChangeAspect="1"/>
          </p:cNvPicPr>
          <p:nvPr/>
        </p:nvPicPr>
        <p:blipFill>
          <a:blip r:embed="rId3"/>
          <a:stretch>
            <a:fillRect/>
          </a:stretch>
        </p:blipFill>
        <p:spPr>
          <a:xfrm>
            <a:off x="6664176" y="2369840"/>
            <a:ext cx="3158420" cy="3816424"/>
          </a:xfrm>
          <a:prstGeom prst="rect">
            <a:avLst/>
          </a:prstGeom>
        </p:spPr>
      </p:pic>
    </p:spTree>
    <p:extLst>
      <p:ext uri="{BB962C8B-B14F-4D97-AF65-F5344CB8AC3E}">
        <p14:creationId xmlns:p14="http://schemas.microsoft.com/office/powerpoint/2010/main" val="11313436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1000"/>
                                        <p:tgtEl>
                                          <p:spTgt spid="9">
                                            <p:txEl>
                                              <p:pRg st="4" end="4"/>
                                            </p:txEl>
                                          </p:spTgt>
                                        </p:tgtEl>
                                      </p:cBhvr>
                                    </p:animEffect>
                                    <p:anim calcmode="lin" valueType="num">
                                      <p:cBhvr>
                                        <p:cTn id="14"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6" end="6"/>
                                            </p:txEl>
                                          </p:spTgt>
                                        </p:tgtEl>
                                        <p:attrNameLst>
                                          <p:attrName>style.visibility</p:attrName>
                                        </p:attrNameLst>
                                      </p:cBhvr>
                                      <p:to>
                                        <p:strVal val="visible"/>
                                      </p:to>
                                    </p:set>
                                    <p:animEffect transition="in" filter="fade">
                                      <p:cBhvr>
                                        <p:cTn id="20" dur="1000"/>
                                        <p:tgtEl>
                                          <p:spTgt spid="9">
                                            <p:txEl>
                                              <p:pRg st="6" end="6"/>
                                            </p:txEl>
                                          </p:spTgt>
                                        </p:tgtEl>
                                      </p:cBhvr>
                                    </p:animEffect>
                                    <p:anim calcmode="lin" valueType="num">
                                      <p:cBhvr>
                                        <p:cTn id="21"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6" end="6"/>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fade">
                                      <p:cBhvr>
                                        <p:cTn id="25" dur="1000"/>
                                        <p:tgtEl>
                                          <p:spTgt spid="9">
                                            <p:txEl>
                                              <p:pRg st="7" end="7"/>
                                            </p:txEl>
                                          </p:spTgt>
                                        </p:tgtEl>
                                      </p:cBhvr>
                                    </p:animEffect>
                                    <p:anim calcmode="lin" valueType="num">
                                      <p:cBhvr>
                                        <p:cTn id="2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1000"/>
                                        <p:tgtEl>
                                          <p:spTgt spid="9">
                                            <p:txEl>
                                              <p:pRg st="9" end="9"/>
                                            </p:txEl>
                                          </p:spTgt>
                                        </p:tgtEl>
                                      </p:cBhvr>
                                    </p:animEffect>
                                    <p:anim calcmode="lin" valueType="num">
                                      <p:cBhvr>
                                        <p:cTn id="33"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9" end="9"/>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fade">
                                      <p:cBhvr>
                                        <p:cTn id="37" dur="1000"/>
                                        <p:tgtEl>
                                          <p:spTgt spid="9">
                                            <p:txEl>
                                              <p:pRg st="10" end="10"/>
                                            </p:txEl>
                                          </p:spTgt>
                                        </p:tgtEl>
                                      </p:cBhvr>
                                    </p:animEffect>
                                    <p:anim calcmode="lin" valueType="num">
                                      <p:cBhvr>
                                        <p:cTn id="38"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xEl>
                                              <p:pRg st="13" end="13"/>
                                            </p:txEl>
                                          </p:spTgt>
                                        </p:tgtEl>
                                        <p:attrNameLst>
                                          <p:attrName>style.visibility</p:attrName>
                                        </p:attrNameLst>
                                      </p:cBhvr>
                                      <p:to>
                                        <p:strVal val="visible"/>
                                      </p:to>
                                    </p:set>
                                    <p:animEffect transition="in" filter="fade">
                                      <p:cBhvr>
                                        <p:cTn id="44" dur="1000"/>
                                        <p:tgtEl>
                                          <p:spTgt spid="9">
                                            <p:txEl>
                                              <p:pRg st="13" end="13"/>
                                            </p:txEl>
                                          </p:spTgt>
                                        </p:tgtEl>
                                      </p:cBhvr>
                                    </p:animEffect>
                                    <p:anim calcmode="lin" valueType="num">
                                      <p:cBhvr>
                                        <p:cTn id="45"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46" dur="1000" fill="hold"/>
                                        <p:tgtEl>
                                          <p:spTgt spid="9">
                                            <p:txEl>
                                              <p:pRg st="13" end="13"/>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9">
                                            <p:txEl>
                                              <p:pRg st="14" end="14"/>
                                            </p:txEl>
                                          </p:spTgt>
                                        </p:tgtEl>
                                        <p:attrNameLst>
                                          <p:attrName>style.visibility</p:attrName>
                                        </p:attrNameLst>
                                      </p:cBhvr>
                                      <p:to>
                                        <p:strVal val="visible"/>
                                      </p:to>
                                    </p:set>
                                    <p:animEffect transition="in" filter="fade">
                                      <p:cBhvr>
                                        <p:cTn id="49" dur="1000"/>
                                        <p:tgtEl>
                                          <p:spTgt spid="9">
                                            <p:txEl>
                                              <p:pRg st="14" end="14"/>
                                            </p:txEl>
                                          </p:spTgt>
                                        </p:tgtEl>
                                      </p:cBhvr>
                                    </p:animEffect>
                                    <p:anim calcmode="lin" valueType="num">
                                      <p:cBhvr>
                                        <p:cTn id="50" dur="1000" fill="hold"/>
                                        <p:tgtEl>
                                          <p:spTgt spid="9">
                                            <p:txEl>
                                              <p:pRg st="14" end="14"/>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9">
                                            <p:txEl>
                                              <p:pRg st="17" end="17"/>
                                            </p:txEl>
                                          </p:spTgt>
                                        </p:tgtEl>
                                        <p:attrNameLst>
                                          <p:attrName>style.visibility</p:attrName>
                                        </p:attrNameLst>
                                      </p:cBhvr>
                                      <p:to>
                                        <p:strVal val="visible"/>
                                      </p:to>
                                    </p:set>
                                    <p:animEffect transition="in" filter="barn(inVertical)">
                                      <p:cBhvr>
                                        <p:cTn id="56" dur="500"/>
                                        <p:tgtEl>
                                          <p:spTgt spid="9">
                                            <p:txEl>
                                              <p:pRg st="17" end="17"/>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9">
                                            <p:txEl>
                                              <p:pRg st="18" end="18"/>
                                            </p:txEl>
                                          </p:spTgt>
                                        </p:tgtEl>
                                        <p:attrNameLst>
                                          <p:attrName>style.visibility</p:attrName>
                                        </p:attrNameLst>
                                      </p:cBhvr>
                                      <p:to>
                                        <p:strVal val="visible"/>
                                      </p:to>
                                    </p:set>
                                    <p:animEffect transition="in" filter="barn(inVertical)">
                                      <p:cBhvr>
                                        <p:cTn id="59" dur="500"/>
                                        <p:tgtEl>
                                          <p:spTgt spid="9">
                                            <p:txEl>
                                              <p:pRg st="18" end="1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9">
                                            <p:txEl>
                                              <p:pRg st="20" end="20"/>
                                            </p:txEl>
                                          </p:spTgt>
                                        </p:tgtEl>
                                        <p:attrNameLst>
                                          <p:attrName>style.visibility</p:attrName>
                                        </p:attrNameLst>
                                      </p:cBhvr>
                                      <p:to>
                                        <p:strVal val="visible"/>
                                      </p:to>
                                    </p:set>
                                    <p:animEffect transition="in" filter="barn(inVertical)">
                                      <p:cBhvr>
                                        <p:cTn id="64" dur="500"/>
                                        <p:tgtEl>
                                          <p:spTgt spid="9">
                                            <p:txEl>
                                              <p:pRg st="20" end="20"/>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9">
                                            <p:txEl>
                                              <p:pRg st="21" end="21"/>
                                            </p:txEl>
                                          </p:spTgt>
                                        </p:tgtEl>
                                        <p:attrNameLst>
                                          <p:attrName>style.visibility</p:attrName>
                                        </p:attrNameLst>
                                      </p:cBhvr>
                                      <p:to>
                                        <p:strVal val="visible"/>
                                      </p:to>
                                    </p:set>
                                    <p:animEffect transition="in" filter="barn(inVertical)">
                                      <p:cBhvr>
                                        <p:cTn id="67" dur="500"/>
                                        <p:tgtEl>
                                          <p:spTgt spid="9">
                                            <p:txEl>
                                              <p:pRg st="21" end="21"/>
                                            </p:txEl>
                                          </p:spTgt>
                                        </p:tgtEl>
                                      </p:cBhvr>
                                    </p:animEffect>
                                  </p:childTnLst>
                                </p:cTn>
                              </p:par>
                              <p:par>
                                <p:cTn id="68" presetID="16" presetClass="entr" presetSubtype="21" fill="hold" nodeType="withEffect">
                                  <p:stCondLst>
                                    <p:cond delay="0"/>
                                  </p:stCondLst>
                                  <p:childTnLst>
                                    <p:set>
                                      <p:cBhvr>
                                        <p:cTn id="69" dur="1" fill="hold">
                                          <p:stCondLst>
                                            <p:cond delay="0"/>
                                          </p:stCondLst>
                                        </p:cTn>
                                        <p:tgtEl>
                                          <p:spTgt spid="9">
                                            <p:txEl>
                                              <p:pRg st="22" end="22"/>
                                            </p:txEl>
                                          </p:spTgt>
                                        </p:tgtEl>
                                        <p:attrNameLst>
                                          <p:attrName>style.visibility</p:attrName>
                                        </p:attrNameLst>
                                      </p:cBhvr>
                                      <p:to>
                                        <p:strVal val="visible"/>
                                      </p:to>
                                    </p:set>
                                    <p:animEffect transition="in" filter="barn(inVertical)">
                                      <p:cBhvr>
                                        <p:cTn id="70" dur="500"/>
                                        <p:tgtEl>
                                          <p:spTgt spid="9">
                                            <p:txEl>
                                              <p:pRg st="22" end="2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Developing a Simple Game</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320600" y="800712"/>
            <a:ext cx="9142400" cy="1446550"/>
          </a:xfrm>
          <a:prstGeom prst="rect">
            <a:avLst/>
          </a:prstGeom>
          <a:noFill/>
        </p:spPr>
        <p:txBody>
          <a:bodyPr wrap="square" rtlCol="0">
            <a:spAutoFit/>
          </a:bodyPr>
          <a:lstStyle/>
          <a:p>
            <a:pPr lvl="1"/>
            <a:endParaRPr lang="en-US" sz="2000" b="1" dirty="0"/>
          </a:p>
          <a:p>
            <a:pPr marL="742950" lvl="1" indent="-285750">
              <a:buFont typeface="Arial" panose="020B0604020202020204" pitchFamily="34" charset="0"/>
              <a:buChar char="•"/>
            </a:pPr>
            <a:endParaRPr lang="en-US" sz="2000" b="1" dirty="0"/>
          </a:p>
          <a:p>
            <a:pPr lvl="1"/>
            <a:endParaRPr lang="en-US" sz="1600" dirty="0"/>
          </a:p>
          <a:p>
            <a:pPr lvl="1"/>
            <a:endParaRPr lang="en-US" sz="1600" dirty="0"/>
          </a:p>
          <a:p>
            <a:pPr marL="800100" lvl="1" indent="-342900">
              <a:buFont typeface="Arial" panose="020B0604020202020204" pitchFamily="34" charset="0"/>
              <a:buChar char="•"/>
            </a:pPr>
            <a:endParaRPr lang="en-US" sz="1600" dirty="0"/>
          </a:p>
        </p:txBody>
      </p:sp>
      <p:sp>
        <p:nvSpPr>
          <p:cNvPr id="3" name="TextBox 2"/>
          <p:cNvSpPr txBox="1"/>
          <p:nvPr/>
        </p:nvSpPr>
        <p:spPr>
          <a:xfrm>
            <a:off x="685914" y="1384146"/>
            <a:ext cx="8784976" cy="4247317"/>
          </a:xfrm>
          <a:prstGeom prst="rect">
            <a:avLst/>
          </a:prstGeom>
          <a:noFill/>
        </p:spPr>
        <p:txBody>
          <a:bodyPr wrap="square" rtlCol="0">
            <a:spAutoFit/>
          </a:bodyPr>
          <a:lstStyle/>
          <a:p>
            <a:pPr marL="285750" indent="-285750">
              <a:buFont typeface="Arial" panose="020B0604020202020204" pitchFamily="34" charset="0"/>
              <a:buChar char="•"/>
            </a:pPr>
            <a:r>
              <a:rPr lang="en-US" sz="1800" b="1" dirty="0"/>
              <a:t>Final words…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We didn’t build a game in case you did not notice. We were not even close to it.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A proper game needs game objectives, different levels and difficulties, a start and an end. </a:t>
            </a:r>
            <a:r>
              <a:rPr lang="en-US" sz="1800" b="1" dirty="0"/>
              <a:t>Moving around a ball is not a game.</a:t>
            </a:r>
            <a:r>
              <a:rPr lang="en-US" sz="1800" dirty="0"/>
              <a:t>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b="1" dirty="0"/>
              <a:t>But, </a:t>
            </a:r>
            <a:r>
              <a:rPr lang="en-US" sz="1800" dirty="0"/>
              <a:t>we did start developing a real game called Roll-a-ball which has a complete tutorial that Unity provides </a:t>
            </a:r>
            <a:r>
              <a:rPr lang="en-US" sz="1800" dirty="0">
                <a:hlinkClick r:id="rId3"/>
              </a:rPr>
              <a:t>here</a:t>
            </a:r>
            <a:r>
              <a:rPr lang="en-US" sz="1800" dirty="0"/>
              <a:t>.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In other words, you are already close to the final game and you should finish it at home as an exercise…</a:t>
            </a:r>
          </a:p>
          <a:p>
            <a:endParaRPr lang="en-US" sz="1800" dirty="0"/>
          </a:p>
          <a:p>
            <a:pPr marL="285750" indent="-285750">
              <a:buFont typeface="Arial" panose="020B0604020202020204" pitchFamily="34" charset="0"/>
              <a:buChar char="•"/>
            </a:pPr>
            <a:r>
              <a:rPr lang="en-US" sz="1800" dirty="0"/>
              <a:t>Unity’s tutorials are excellent and can give you a full insight of the Engine’s capabilities, so it is highly recommended to try them out.</a:t>
            </a:r>
          </a:p>
        </p:txBody>
      </p:sp>
    </p:spTree>
    <p:extLst>
      <p:ext uri="{BB962C8B-B14F-4D97-AF65-F5344CB8AC3E}">
        <p14:creationId xmlns:p14="http://schemas.microsoft.com/office/powerpoint/2010/main" val="33658634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3"/>
          <p:cNvSpPr>
            <a:spLocks noGrp="1"/>
          </p:cNvSpPr>
          <p:nvPr>
            <p:ph type="title"/>
          </p:nvPr>
        </p:nvSpPr>
        <p:spPr/>
        <p:txBody>
          <a:bodyPr/>
          <a:lstStyle/>
          <a:p>
            <a:r>
              <a:rPr lang="en-US"/>
              <a:t>Thank you!</a:t>
            </a: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304401"/>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Basics</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p:txBody>
      </p:sp>
      <p:sp>
        <p:nvSpPr>
          <p:cNvPr id="9" name="TextBox 8"/>
          <p:cNvSpPr txBox="1"/>
          <p:nvPr/>
        </p:nvSpPr>
        <p:spPr>
          <a:xfrm>
            <a:off x="508800" y="1043575"/>
            <a:ext cx="8854368" cy="4893647"/>
          </a:xfrm>
          <a:prstGeom prst="rect">
            <a:avLst/>
          </a:prstGeom>
          <a:noFill/>
        </p:spPr>
        <p:txBody>
          <a:bodyPr wrap="square" rtlCol="0">
            <a:spAutoFit/>
          </a:bodyPr>
          <a:lstStyle/>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b="1" dirty="0"/>
              <a:t>Creating an Empty Project.</a:t>
            </a:r>
          </a:p>
          <a:p>
            <a:pPr lvl="1"/>
            <a:endParaRPr lang="en-US" sz="2000" b="1" dirty="0"/>
          </a:p>
          <a:p>
            <a:pPr marL="742950" lvl="1" indent="-285750">
              <a:buFont typeface="Arial" panose="020B0604020202020204" pitchFamily="34" charset="0"/>
              <a:buChar char="•"/>
            </a:pPr>
            <a:r>
              <a:rPr lang="en-US" sz="1800" dirty="0"/>
              <a:t>Open Unity</a:t>
            </a:r>
            <a:r>
              <a:rPr lang="el-GR" sz="1800" dirty="0"/>
              <a:t> </a:t>
            </a:r>
            <a:r>
              <a:rPr lang="en-US" sz="1800" dirty="0"/>
              <a:t>Hub and </a:t>
            </a:r>
          </a:p>
          <a:p>
            <a:pPr lvl="1"/>
            <a:r>
              <a:rPr lang="en-US" sz="1800" dirty="0"/>
              <a:t>press New Project on the upper </a:t>
            </a:r>
          </a:p>
          <a:p>
            <a:pPr lvl="1"/>
            <a:r>
              <a:rPr lang="en-US" sz="1800" dirty="0"/>
              <a:t>right corner.</a:t>
            </a:r>
          </a:p>
          <a:p>
            <a:pPr lvl="1"/>
            <a:endParaRPr lang="en-US" sz="1800" dirty="0"/>
          </a:p>
          <a:p>
            <a:pPr marL="742950" lvl="1" indent="-285750">
              <a:buFont typeface="Arial" panose="020B0604020202020204" pitchFamily="34" charset="0"/>
              <a:buChar char="•"/>
            </a:pPr>
            <a:r>
              <a:rPr lang="en-US" sz="1800" dirty="0"/>
              <a:t>Choose an appropriate name for your</a:t>
            </a:r>
          </a:p>
          <a:p>
            <a:pPr lvl="1"/>
            <a:r>
              <a:rPr lang="en-US" sz="1800" dirty="0"/>
              <a:t>Project and a location to be saved. Make</a:t>
            </a:r>
          </a:p>
          <a:p>
            <a:pPr lvl="1"/>
            <a:r>
              <a:rPr lang="en-US" sz="1800" dirty="0"/>
              <a:t>sure 3D Core is selected if you wish to </a:t>
            </a:r>
          </a:p>
          <a:p>
            <a:pPr lvl="1"/>
            <a:r>
              <a:rPr lang="en-US" sz="1800" dirty="0"/>
              <a:t>create a 3D game.</a:t>
            </a:r>
          </a:p>
          <a:p>
            <a:pPr lvl="1"/>
            <a:endParaRPr lang="en-US" sz="1800" dirty="0"/>
          </a:p>
          <a:p>
            <a:pPr lvl="1"/>
            <a:endParaRPr lang="en-US" sz="1800" dirty="0"/>
          </a:p>
          <a:p>
            <a:pPr lvl="1"/>
            <a:r>
              <a:rPr lang="en-US" sz="1800" dirty="0"/>
              <a:t>Afterwards click “Create Project”</a:t>
            </a:r>
          </a:p>
          <a:p>
            <a:pPr lvl="1"/>
            <a:r>
              <a:rPr lang="en-US" sz="1800" dirty="0"/>
              <a:t>and you are ready to start.</a:t>
            </a:r>
          </a:p>
          <a:p>
            <a:pPr marL="742950" lvl="1" indent="-285750">
              <a:buFont typeface="Arial" panose="020B0604020202020204" pitchFamily="34" charset="0"/>
              <a:buChar char="•"/>
            </a:pPr>
            <a:endParaRPr lang="en-US" sz="1800" dirty="0"/>
          </a:p>
        </p:txBody>
      </p:sp>
      <p:pic>
        <p:nvPicPr>
          <p:cNvPr id="3" name="Picture 2" descr="A screen shot of a computer&#10;&#10;Description automatically generated">
            <a:extLst>
              <a:ext uri="{FF2B5EF4-FFF2-40B4-BE49-F238E27FC236}">
                <a16:creationId xmlns:a16="http://schemas.microsoft.com/office/drawing/2014/main" id="{35B43076-18B6-BF05-E3DD-50AA516B6465}"/>
              </a:ext>
            </a:extLst>
          </p:cNvPr>
          <p:cNvPicPr>
            <a:picLocks noChangeAspect="1"/>
          </p:cNvPicPr>
          <p:nvPr/>
        </p:nvPicPr>
        <p:blipFill>
          <a:blip r:embed="rId3"/>
          <a:stretch>
            <a:fillRect/>
          </a:stretch>
        </p:blipFill>
        <p:spPr>
          <a:xfrm>
            <a:off x="4969844" y="2009800"/>
            <a:ext cx="5026619" cy="1003337"/>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86ABE65F-1CDD-D912-703C-BF914B087425}"/>
              </a:ext>
            </a:extLst>
          </p:cNvPr>
          <p:cNvPicPr>
            <a:picLocks noChangeAspect="1"/>
          </p:cNvPicPr>
          <p:nvPr/>
        </p:nvPicPr>
        <p:blipFill>
          <a:blip r:embed="rId4"/>
          <a:stretch>
            <a:fillRect/>
          </a:stretch>
        </p:blipFill>
        <p:spPr>
          <a:xfrm>
            <a:off x="4969844" y="4277710"/>
            <a:ext cx="5190156" cy="3037889"/>
          </a:xfrm>
          <a:prstGeom prst="rect">
            <a:avLst/>
          </a:prstGeom>
        </p:spPr>
      </p:pic>
    </p:spTree>
    <p:extLst>
      <p:ext uri="{BB962C8B-B14F-4D97-AF65-F5344CB8AC3E}">
        <p14:creationId xmlns:p14="http://schemas.microsoft.com/office/powerpoint/2010/main" val="14514133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 calcmode="lin" valueType="num">
                                      <p:cBhvr additive="base">
                                        <p:cTn id="1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 calcmode="lin" valueType="num">
                                      <p:cBhvr additive="base">
                                        <p:cTn id="16"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5" end="5"/>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
                                            <p:txEl>
                                              <p:pRg st="6" end="6"/>
                                            </p:txEl>
                                          </p:spTgt>
                                        </p:tgtEl>
                                        <p:attrNameLst>
                                          <p:attrName>style.visibility</p:attrName>
                                        </p:attrNameLst>
                                      </p:cBhvr>
                                      <p:to>
                                        <p:strVal val="visible"/>
                                      </p:to>
                                    </p:set>
                                    <p:anim calcmode="lin" valueType="num">
                                      <p:cBhvr additive="base">
                                        <p:cTn id="20"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 calcmode="lin" valueType="num">
                                      <p:cBhvr additive="base">
                                        <p:cTn id="3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anim calcmode="lin" valueType="num">
                                      <p:cBhvr additive="base">
                                        <p:cTn id="3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anim calcmode="lin" valueType="num">
                                      <p:cBhvr additive="base">
                                        <p:cTn id="39"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anim calcmode="lin" valueType="num">
                                      <p:cBhvr additive="base">
                                        <p:cTn id="43"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4" fill="hold" nodeType="afterEffect">
                                  <p:stCondLst>
                                    <p:cond delay="0"/>
                                  </p:stCondLst>
                                  <p:childTnLst>
                                    <p:set>
                                      <p:cBhvr>
                                        <p:cTn id="47" dur="1" fill="hold">
                                          <p:stCondLst>
                                            <p:cond delay="0"/>
                                          </p:stCondLst>
                                        </p:cTn>
                                        <p:tgtEl>
                                          <p:spTgt spid="9">
                                            <p:txEl>
                                              <p:pRg st="14" end="14"/>
                                            </p:txEl>
                                          </p:spTgt>
                                        </p:tgtEl>
                                        <p:attrNameLst>
                                          <p:attrName>style.visibility</p:attrName>
                                        </p:attrNameLst>
                                      </p:cBhvr>
                                      <p:to>
                                        <p:strVal val="visible"/>
                                      </p:to>
                                    </p:set>
                                    <p:anim calcmode="lin" valueType="num">
                                      <p:cBhvr additive="base">
                                        <p:cTn id="48" dur="500" fill="hold"/>
                                        <p:tgtEl>
                                          <p:spTgt spid="9">
                                            <p:txEl>
                                              <p:pRg st="14" end="1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txEl>
                                              <p:pRg st="14" end="14"/>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9">
                                            <p:txEl>
                                              <p:pRg st="15" end="15"/>
                                            </p:txEl>
                                          </p:spTgt>
                                        </p:tgtEl>
                                        <p:attrNameLst>
                                          <p:attrName>style.visibility</p:attrName>
                                        </p:attrNameLst>
                                      </p:cBhvr>
                                      <p:to>
                                        <p:strVal val="visible"/>
                                      </p:to>
                                    </p:set>
                                    <p:anim calcmode="lin" valueType="num">
                                      <p:cBhvr additive="base">
                                        <p:cTn id="52" dur="500" fill="hold"/>
                                        <p:tgtEl>
                                          <p:spTgt spid="9">
                                            <p:txEl>
                                              <p:pRg st="15" end="1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
                                            <p:txEl>
                                              <p:pRg st="15" end="15"/>
                                            </p:txEl>
                                          </p:spTgt>
                                        </p:tgtEl>
                                        <p:attrNameLst>
                                          <p:attrName>ppt_y</p:attrName>
                                        </p:attrNameLst>
                                      </p:cBhvr>
                                      <p:tavLst>
                                        <p:tav tm="0">
                                          <p:val>
                                            <p:strVal val="1+#ppt_h/2"/>
                                          </p:val>
                                        </p:tav>
                                        <p:tav tm="100000">
                                          <p:val>
                                            <p:strVal val="#ppt_y"/>
                                          </p:val>
                                        </p:tav>
                                      </p:tavLst>
                                    </p:anim>
                                  </p:childTnLst>
                                </p:cTn>
                              </p:par>
                            </p:childTnLst>
                          </p:cTn>
                        </p:par>
                        <p:par>
                          <p:cTn id="54" fill="hold">
                            <p:stCondLst>
                              <p:cond delay="3000"/>
                            </p:stCondLst>
                            <p:childTnLst>
                              <p:par>
                                <p:cTn id="55" presetID="42" presetClass="entr" presetSubtype="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304401"/>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Basics</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p:txBody>
      </p:sp>
      <p:sp>
        <p:nvSpPr>
          <p:cNvPr id="9" name="TextBox 8"/>
          <p:cNvSpPr txBox="1"/>
          <p:nvPr/>
        </p:nvSpPr>
        <p:spPr>
          <a:xfrm>
            <a:off x="507202" y="1073696"/>
            <a:ext cx="9142400" cy="3508653"/>
          </a:xfrm>
          <a:prstGeom prst="rect">
            <a:avLst/>
          </a:prstGeom>
          <a:noFill/>
        </p:spPr>
        <p:txBody>
          <a:bodyPr wrap="square" rtlCol="0">
            <a:spAutoFit/>
          </a:bodyPr>
          <a:lstStyle/>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b="1" dirty="0"/>
              <a:t>Getting to know the editor – Arranging tabs</a:t>
            </a:r>
          </a:p>
          <a:p>
            <a:pPr marL="742950" lvl="1" indent="-285750">
              <a:buFont typeface="Arial" panose="020B0604020202020204" pitchFamily="34" charset="0"/>
              <a:buChar char="•"/>
            </a:pPr>
            <a:endParaRPr lang="en-US" sz="1800" b="1" dirty="0"/>
          </a:p>
          <a:p>
            <a:pPr marL="742950" lvl="1" indent="-285750">
              <a:buFont typeface="Arial" panose="020B0604020202020204" pitchFamily="34" charset="0"/>
              <a:buChar char="•"/>
            </a:pPr>
            <a:r>
              <a:rPr lang="en-US" sz="1800" dirty="0"/>
              <a:t>In Unity you can re-arrange all tabs such as Scene, Game view and Inspector  to your own preference and liking.</a:t>
            </a:r>
          </a:p>
          <a:p>
            <a:pPr marL="742950" lvl="1" indent="-285750">
              <a:buFont typeface="Arial" panose="020B0604020202020204" pitchFamily="34" charset="0"/>
              <a:buChar char="•"/>
            </a:pPr>
            <a:r>
              <a:rPr lang="en-US" sz="1800" dirty="0"/>
              <a:t>An easy to use and learn order is displayed on the image below.</a:t>
            </a:r>
          </a:p>
          <a:p>
            <a:pPr marL="742950" lvl="1" indent="-285750">
              <a:buFont typeface="Arial" panose="020B0604020202020204" pitchFamily="34" charset="0"/>
              <a:buChar char="•"/>
            </a:pPr>
            <a:endParaRPr lang="en-US" sz="1800" dirty="0"/>
          </a:p>
          <a:p>
            <a:pPr lvl="1"/>
            <a:endParaRPr lang="en-US" sz="1800" dirty="0"/>
          </a:p>
          <a:p>
            <a:pPr lvl="1"/>
            <a:endParaRPr lang="en-US" sz="1800" dirty="0"/>
          </a:p>
          <a:p>
            <a:pPr lvl="1"/>
            <a:endParaRPr lang="en-US" sz="2000" b="1" dirty="0"/>
          </a:p>
          <a:p>
            <a:pPr marL="742950" lvl="1" indent="-285750">
              <a:buFont typeface="Arial" panose="020B0604020202020204" pitchFamily="34" charset="0"/>
              <a:buChar char="•"/>
            </a:pPr>
            <a:endParaRPr lang="en-US" sz="1800" dirty="0"/>
          </a:p>
        </p:txBody>
      </p:sp>
      <p:pic>
        <p:nvPicPr>
          <p:cNvPr id="4" name="Picture 3" descr="A screenshot of a computer&#10;&#10;Description automatically generated">
            <a:extLst>
              <a:ext uri="{FF2B5EF4-FFF2-40B4-BE49-F238E27FC236}">
                <a16:creationId xmlns:a16="http://schemas.microsoft.com/office/drawing/2014/main" id="{2D9B37B0-0838-E3E6-E7D0-DBFD622ACCAD}"/>
              </a:ext>
            </a:extLst>
          </p:cNvPr>
          <p:cNvPicPr>
            <a:picLocks noChangeAspect="1"/>
          </p:cNvPicPr>
          <p:nvPr/>
        </p:nvPicPr>
        <p:blipFill>
          <a:blip r:embed="rId3"/>
          <a:stretch>
            <a:fillRect/>
          </a:stretch>
        </p:blipFill>
        <p:spPr>
          <a:xfrm>
            <a:off x="1192202" y="3233478"/>
            <a:ext cx="7772400" cy="3910539"/>
          </a:xfrm>
          <a:prstGeom prst="rect">
            <a:avLst/>
          </a:prstGeom>
        </p:spPr>
      </p:pic>
    </p:spTree>
    <p:extLst>
      <p:ext uri="{BB962C8B-B14F-4D97-AF65-F5344CB8AC3E}">
        <p14:creationId xmlns:p14="http://schemas.microsoft.com/office/powerpoint/2010/main" val="13591854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1000"/>
                                        <p:tgtEl>
                                          <p:spTgt spid="9">
                                            <p:txEl>
                                              <p:pRg st="4" end="4"/>
                                            </p:txEl>
                                          </p:spTgt>
                                        </p:tgtEl>
                                      </p:cBhvr>
                                    </p:animEffect>
                                    <p:anim calcmode="lin" valueType="num">
                                      <p:cBhvr>
                                        <p:cTn id="1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fade">
                                      <p:cBhvr>
                                        <p:cTn id="23" dur="1000"/>
                                        <p:tgtEl>
                                          <p:spTgt spid="9">
                                            <p:txEl>
                                              <p:pRg st="5" end="5"/>
                                            </p:txEl>
                                          </p:spTgt>
                                        </p:tgtEl>
                                      </p:cBhvr>
                                    </p:animEffect>
                                    <p:anim calcmode="lin" valueType="num">
                                      <p:cBhvr>
                                        <p:cTn id="24"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304401"/>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Basics</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p:txBody>
      </p:sp>
      <p:sp>
        <p:nvSpPr>
          <p:cNvPr id="9" name="TextBox 8"/>
          <p:cNvSpPr txBox="1"/>
          <p:nvPr/>
        </p:nvSpPr>
        <p:spPr>
          <a:xfrm>
            <a:off x="327472" y="940401"/>
            <a:ext cx="9649072" cy="4339650"/>
          </a:xfrm>
          <a:prstGeom prst="rect">
            <a:avLst/>
          </a:prstGeom>
          <a:noFill/>
        </p:spPr>
        <p:txBody>
          <a:bodyPr wrap="square" rtlCol="0">
            <a:spAutoFit/>
          </a:bodyPr>
          <a:lstStyle/>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b="1" dirty="0"/>
              <a:t>Getting to know the editor – Arranging tabs</a:t>
            </a:r>
            <a:endParaRPr lang="en-US" sz="1800" dirty="0"/>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On the left we have our scene view.</a:t>
            </a:r>
          </a:p>
          <a:p>
            <a:pPr marL="742950" lvl="1" indent="-285750">
              <a:buFont typeface="Arial" panose="020B0604020202020204" pitchFamily="34" charset="0"/>
              <a:buChar char="•"/>
            </a:pPr>
            <a:r>
              <a:rPr lang="en-US" sz="1800" dirty="0"/>
              <a:t>Below, we have our game view.</a:t>
            </a:r>
          </a:p>
          <a:p>
            <a:pPr marL="742950" lvl="1" indent="-285750">
              <a:buFont typeface="Arial" panose="020B0604020202020204" pitchFamily="34" charset="0"/>
              <a:buChar char="•"/>
            </a:pPr>
            <a:r>
              <a:rPr lang="en-US" sz="1800" dirty="0"/>
              <a:t>Right next is our Hierarchy which</a:t>
            </a:r>
          </a:p>
          <a:p>
            <a:pPr lvl="1"/>
            <a:r>
              <a:rPr lang="en-US" sz="1800" dirty="0"/>
              <a:t>contains our Scene components, cameras, game objects etc. </a:t>
            </a:r>
          </a:p>
          <a:p>
            <a:pPr marL="742950" lvl="1" indent="-285750">
              <a:buFont typeface="Arial" panose="020B0604020202020204" pitchFamily="34" charset="0"/>
              <a:buChar char="•"/>
            </a:pPr>
            <a:r>
              <a:rPr lang="en-US" sz="1800" dirty="0"/>
              <a:t>Below is our Project tab which contains all project folders, files, models, scripts etc.</a:t>
            </a:r>
          </a:p>
          <a:p>
            <a:pPr marL="742950" lvl="1" indent="-285750">
              <a:buFont typeface="Arial" panose="020B0604020202020204" pitchFamily="34" charset="0"/>
              <a:buChar char="•"/>
            </a:pPr>
            <a:r>
              <a:rPr lang="en-US" sz="1800" dirty="0"/>
              <a:t>Last, on the far right is our inspector which shows different attributes/details for a selected component.</a:t>
            </a:r>
          </a:p>
          <a:p>
            <a:pPr lvl="1"/>
            <a:endParaRPr lang="en-US" sz="1800" dirty="0"/>
          </a:p>
          <a:p>
            <a:pPr lvl="1"/>
            <a:endParaRPr lang="en-US" sz="1800" dirty="0"/>
          </a:p>
          <a:p>
            <a:pPr lvl="1"/>
            <a:endParaRPr lang="en-US" sz="2000" b="1" dirty="0"/>
          </a:p>
          <a:p>
            <a:pPr marL="742950" lvl="1" indent="-285750">
              <a:buFont typeface="Arial" panose="020B0604020202020204" pitchFamily="34" charset="0"/>
              <a:buChar char="•"/>
            </a:pPr>
            <a:endParaRPr lang="en-US" sz="1800" dirty="0"/>
          </a:p>
        </p:txBody>
      </p:sp>
      <p:pic>
        <p:nvPicPr>
          <p:cNvPr id="3" name="Picture 2" descr="A screenshot of a computer&#10;&#10;Description automatically generated">
            <a:extLst>
              <a:ext uri="{FF2B5EF4-FFF2-40B4-BE49-F238E27FC236}">
                <a16:creationId xmlns:a16="http://schemas.microsoft.com/office/drawing/2014/main" id="{C7CE181B-2AFF-1E14-86A1-7096D8B00003}"/>
              </a:ext>
            </a:extLst>
          </p:cNvPr>
          <p:cNvPicPr>
            <a:picLocks noChangeAspect="1"/>
          </p:cNvPicPr>
          <p:nvPr/>
        </p:nvPicPr>
        <p:blipFill>
          <a:blip r:embed="rId3"/>
          <a:stretch>
            <a:fillRect/>
          </a:stretch>
        </p:blipFill>
        <p:spPr>
          <a:xfrm>
            <a:off x="3063776" y="4026024"/>
            <a:ext cx="6332874" cy="3186268"/>
          </a:xfrm>
          <a:prstGeom prst="rect">
            <a:avLst/>
          </a:prstGeom>
        </p:spPr>
      </p:pic>
    </p:spTree>
    <p:extLst>
      <p:ext uri="{BB962C8B-B14F-4D97-AF65-F5344CB8AC3E}">
        <p14:creationId xmlns:p14="http://schemas.microsoft.com/office/powerpoint/2010/main" val="28073006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1000"/>
                                        <p:tgtEl>
                                          <p:spTgt spid="9">
                                            <p:txEl>
                                              <p:pRg st="4" end="4"/>
                                            </p:txEl>
                                          </p:spTgt>
                                        </p:tgtEl>
                                      </p:cBhvr>
                                    </p:animEffect>
                                    <p:anim calcmode="lin" valueType="num">
                                      <p:cBhvr>
                                        <p:cTn id="1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1000"/>
                                        <p:tgtEl>
                                          <p:spTgt spid="9">
                                            <p:txEl>
                                              <p:pRg st="5" end="5"/>
                                            </p:txEl>
                                          </p:spTgt>
                                        </p:tgtEl>
                                      </p:cBhvr>
                                    </p:animEffect>
                                    <p:anim calcmode="lin" valueType="num">
                                      <p:cBhvr>
                                        <p:cTn id="2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1000"/>
                                        <p:tgtEl>
                                          <p:spTgt spid="9">
                                            <p:txEl>
                                              <p:pRg st="6" end="6"/>
                                            </p:txEl>
                                          </p:spTgt>
                                        </p:tgtEl>
                                      </p:cBhvr>
                                    </p:animEffect>
                                    <p:anim calcmode="lin" valueType="num">
                                      <p:cBhvr>
                                        <p:cTn id="3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1000"/>
                                        <p:tgtEl>
                                          <p:spTgt spid="9">
                                            <p:txEl>
                                              <p:pRg st="7" end="7"/>
                                            </p:txEl>
                                          </p:spTgt>
                                        </p:tgtEl>
                                      </p:cBhvr>
                                    </p:animEffect>
                                    <p:anim calcmode="lin" valueType="num">
                                      <p:cBhvr>
                                        <p:cTn id="38"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xEl>
                                              <p:pRg st="8" end="8"/>
                                            </p:txEl>
                                          </p:spTgt>
                                        </p:tgtEl>
                                        <p:attrNameLst>
                                          <p:attrName>style.visibility</p:attrName>
                                        </p:attrNameLst>
                                      </p:cBhvr>
                                      <p:to>
                                        <p:strVal val="visible"/>
                                      </p:to>
                                    </p:set>
                                    <p:animEffect transition="in" filter="fade">
                                      <p:cBhvr>
                                        <p:cTn id="44" dur="1000"/>
                                        <p:tgtEl>
                                          <p:spTgt spid="9">
                                            <p:txEl>
                                              <p:pRg st="8" end="8"/>
                                            </p:txEl>
                                          </p:spTgt>
                                        </p:tgtEl>
                                      </p:cBhvr>
                                    </p:animEffect>
                                    <p:anim calcmode="lin" valueType="num">
                                      <p:cBhvr>
                                        <p:cTn id="45"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9">
                                            <p:txEl>
                                              <p:pRg st="9" end="9"/>
                                            </p:txEl>
                                          </p:spTgt>
                                        </p:tgtEl>
                                        <p:attrNameLst>
                                          <p:attrName>style.visibility</p:attrName>
                                        </p:attrNameLst>
                                      </p:cBhvr>
                                      <p:to>
                                        <p:strVal val="visible"/>
                                      </p:to>
                                    </p:set>
                                    <p:animEffect transition="in" filter="fade">
                                      <p:cBhvr>
                                        <p:cTn id="51" dur="1000"/>
                                        <p:tgtEl>
                                          <p:spTgt spid="9">
                                            <p:txEl>
                                              <p:pRg st="9" end="9"/>
                                            </p:txEl>
                                          </p:spTgt>
                                        </p:tgtEl>
                                      </p:cBhvr>
                                    </p:animEffect>
                                    <p:anim calcmode="lin" valueType="num">
                                      <p:cBhvr>
                                        <p:cTn id="52"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Basics</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p:txBody>
      </p:sp>
      <p:sp>
        <p:nvSpPr>
          <p:cNvPr id="9" name="TextBox 8"/>
          <p:cNvSpPr txBox="1"/>
          <p:nvPr/>
        </p:nvSpPr>
        <p:spPr>
          <a:xfrm>
            <a:off x="651218" y="545359"/>
            <a:ext cx="8854368" cy="4616648"/>
          </a:xfrm>
          <a:prstGeom prst="rect">
            <a:avLst/>
          </a:prstGeom>
          <a:noFill/>
        </p:spPr>
        <p:txBody>
          <a:bodyPr wrap="square" rtlCol="0">
            <a:spAutoFit/>
          </a:bodyPr>
          <a:lstStyle/>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b="1" dirty="0"/>
              <a:t>Getting to know the editor – Saving your Scene</a:t>
            </a:r>
          </a:p>
          <a:p>
            <a:pPr marL="742950" lvl="1" indent="-285750">
              <a:buFont typeface="Arial" panose="020B0604020202020204" pitchFamily="34" charset="0"/>
              <a:buChar char="•"/>
            </a:pPr>
            <a:endParaRPr lang="en-US" sz="1800" b="1" dirty="0"/>
          </a:p>
          <a:p>
            <a:pPr marL="742950" lvl="1" indent="-285750">
              <a:buFont typeface="Arial" panose="020B0604020202020204" pitchFamily="34" charset="0"/>
              <a:buChar char="•"/>
            </a:pPr>
            <a:r>
              <a:rPr lang="en-US" sz="1800" dirty="0"/>
              <a:t>As you can see under Hierarchy tab is our scene </a:t>
            </a:r>
            <a:r>
              <a:rPr lang="en-US" sz="1800" dirty="0" err="1"/>
              <a:t>SampleScene</a:t>
            </a:r>
            <a:r>
              <a:rPr lang="en-US" sz="1800" dirty="0"/>
              <a:t> and contains only two default components, a Camera and a Directional Light.</a:t>
            </a:r>
          </a:p>
          <a:p>
            <a:pPr marL="742950" lvl="1" indent="-285750">
              <a:buFont typeface="Arial" panose="020B0604020202020204" pitchFamily="34" charset="0"/>
              <a:buChar char="•"/>
            </a:pPr>
            <a:r>
              <a:rPr lang="en-US" sz="1800" dirty="0"/>
              <a:t>You can choose to name this scene by right clicking on </a:t>
            </a:r>
            <a:r>
              <a:rPr lang="en-US" sz="1800" dirty="0" err="1"/>
              <a:t>SampleScene</a:t>
            </a:r>
            <a:r>
              <a:rPr lang="en-US" sz="1800" dirty="0"/>
              <a:t> and selecting “Save Scene As”, a pop up will appear in which you can select an appropriate name such as “Level 1” and Save your scene.</a:t>
            </a:r>
          </a:p>
          <a:p>
            <a:pPr marL="742950" lvl="1" indent="-285750">
              <a:buFont typeface="Arial" panose="020B0604020202020204" pitchFamily="34" charset="0"/>
              <a:buChar char="•"/>
            </a:pPr>
            <a:r>
              <a:rPr lang="en-US" sz="1800" dirty="0"/>
              <a:t>As soon as you save it, you will notice that now “</a:t>
            </a:r>
            <a:r>
              <a:rPr lang="en-US" sz="1800" dirty="0" err="1"/>
              <a:t>SampleScene</a:t>
            </a:r>
            <a:r>
              <a:rPr lang="en-US" sz="1800" dirty="0"/>
              <a:t>” is changed to the name you gave and below in the Project tab a unity file with your scene has been created as shown below.</a:t>
            </a:r>
          </a:p>
          <a:p>
            <a:pPr lvl="1"/>
            <a:endParaRPr lang="en-US" sz="1800" dirty="0"/>
          </a:p>
          <a:p>
            <a:pPr lvl="1"/>
            <a:endParaRPr lang="en-US" sz="1800" dirty="0"/>
          </a:p>
          <a:p>
            <a:pPr lvl="1"/>
            <a:endParaRPr lang="en-US" sz="2000" b="1" dirty="0"/>
          </a:p>
          <a:p>
            <a:pPr marL="742950" lvl="1" indent="-285750">
              <a:buFont typeface="Arial" panose="020B0604020202020204" pitchFamily="34" charset="0"/>
              <a:buChar char="•"/>
            </a:pPr>
            <a:endParaRPr lang="en-US" sz="1800" dirty="0"/>
          </a:p>
        </p:txBody>
      </p:sp>
      <p:pic>
        <p:nvPicPr>
          <p:cNvPr id="8" name="Picture 7" descr="A screenshot of a computer&#10;&#10;Description automatically generated">
            <a:extLst>
              <a:ext uri="{FF2B5EF4-FFF2-40B4-BE49-F238E27FC236}">
                <a16:creationId xmlns:a16="http://schemas.microsoft.com/office/drawing/2014/main" id="{2A208097-1A8B-C993-AA84-0BC8C43AD38A}"/>
              </a:ext>
            </a:extLst>
          </p:cNvPr>
          <p:cNvPicPr>
            <a:picLocks noChangeAspect="1"/>
          </p:cNvPicPr>
          <p:nvPr/>
        </p:nvPicPr>
        <p:blipFill>
          <a:blip r:embed="rId3"/>
          <a:stretch>
            <a:fillRect/>
          </a:stretch>
        </p:blipFill>
        <p:spPr>
          <a:xfrm>
            <a:off x="4824094" y="4343642"/>
            <a:ext cx="5350168" cy="2680668"/>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BC98E014-7B9B-FCF0-4366-E607703DE326}"/>
              </a:ext>
            </a:extLst>
          </p:cNvPr>
          <p:cNvPicPr>
            <a:picLocks noChangeAspect="1"/>
          </p:cNvPicPr>
          <p:nvPr/>
        </p:nvPicPr>
        <p:blipFill>
          <a:blip r:embed="rId4"/>
          <a:stretch>
            <a:fillRect/>
          </a:stretch>
        </p:blipFill>
        <p:spPr>
          <a:xfrm>
            <a:off x="715268" y="4343642"/>
            <a:ext cx="4076700" cy="647700"/>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AFA8FA4B-C812-0C42-3AD8-CD8E9E5C1F0F}"/>
              </a:ext>
            </a:extLst>
          </p:cNvPr>
          <p:cNvPicPr>
            <a:picLocks noChangeAspect="1"/>
          </p:cNvPicPr>
          <p:nvPr/>
        </p:nvPicPr>
        <p:blipFill>
          <a:blip r:embed="rId5"/>
          <a:stretch>
            <a:fillRect/>
          </a:stretch>
        </p:blipFill>
        <p:spPr>
          <a:xfrm>
            <a:off x="734143" y="4991342"/>
            <a:ext cx="4044077" cy="2032968"/>
          </a:xfrm>
          <a:prstGeom prst="rect">
            <a:avLst/>
          </a:prstGeom>
        </p:spPr>
      </p:pic>
    </p:spTree>
    <p:extLst>
      <p:ext uri="{BB962C8B-B14F-4D97-AF65-F5344CB8AC3E}">
        <p14:creationId xmlns:p14="http://schemas.microsoft.com/office/powerpoint/2010/main" val="5684525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 calcmode="lin" valueType="num">
                                      <p:cBhvr additive="base">
                                        <p:cTn id="1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 calcmode="lin" valueType="num">
                                      <p:cBhvr additive="base">
                                        <p:cTn id="2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1000"/>
                                        <p:tgtEl>
                                          <p:spTgt spid="9">
                                            <p:txEl>
                                              <p:pRg st="6" end="6"/>
                                            </p:txEl>
                                          </p:spTgt>
                                        </p:tgtEl>
                                      </p:cBhvr>
                                    </p:animEffect>
                                    <p:anim calcmode="lin" valueType="num">
                                      <p:cBhvr>
                                        <p:cTn id="3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Basics</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p:txBody>
      </p:sp>
      <p:sp>
        <p:nvSpPr>
          <p:cNvPr id="9" name="TextBox 8"/>
          <p:cNvSpPr txBox="1"/>
          <p:nvPr/>
        </p:nvSpPr>
        <p:spPr>
          <a:xfrm>
            <a:off x="651218" y="545359"/>
            <a:ext cx="8854368" cy="4616648"/>
          </a:xfrm>
          <a:prstGeom prst="rect">
            <a:avLst/>
          </a:prstGeom>
          <a:noFill/>
        </p:spPr>
        <p:txBody>
          <a:bodyPr wrap="square" rtlCol="0">
            <a:spAutoFit/>
          </a:bodyPr>
          <a:lstStyle/>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b="1" dirty="0"/>
              <a:t>Getting to know the editor – Managing Project files</a:t>
            </a:r>
          </a:p>
          <a:p>
            <a:pPr marL="742950" lvl="1" indent="-285750">
              <a:buFont typeface="Arial" panose="020B0604020202020204" pitchFamily="34" charset="0"/>
              <a:buChar char="•"/>
            </a:pPr>
            <a:endParaRPr lang="en-US" sz="1800" b="1" dirty="0"/>
          </a:p>
          <a:p>
            <a:pPr marL="742950" lvl="1" indent="-285750">
              <a:buFont typeface="Arial" panose="020B0604020202020204" pitchFamily="34" charset="0"/>
              <a:buChar char="•"/>
            </a:pPr>
            <a:r>
              <a:rPr lang="en-US" sz="1800" dirty="0"/>
              <a:t>Now you can create a folder named “Levels” by clicking on the Create button under Project tab and selecting “Folder”.</a:t>
            </a:r>
          </a:p>
          <a:p>
            <a:pPr lvl="1"/>
            <a:endParaRPr lang="en-US" sz="1800" dirty="0"/>
          </a:p>
          <a:p>
            <a:pPr marL="742950" lvl="1" indent="-285750">
              <a:buFont typeface="Arial" panose="020B0604020202020204" pitchFamily="34" charset="0"/>
              <a:buChar char="•"/>
            </a:pPr>
            <a:r>
              <a:rPr lang="en-US" sz="1800" dirty="0"/>
              <a:t>You can now drag-n-drop Level 1 inside the newly created</a:t>
            </a:r>
          </a:p>
          <a:p>
            <a:pPr lvl="1"/>
            <a:r>
              <a:rPr lang="en-US" sz="1800" dirty="0"/>
              <a:t>folder as shown below in order to keep a consistency </a:t>
            </a:r>
          </a:p>
          <a:p>
            <a:pPr lvl="1"/>
            <a:r>
              <a:rPr lang="en-US" sz="1800" dirty="0"/>
              <a:t>and a good project organization between different components.</a:t>
            </a:r>
          </a:p>
          <a:p>
            <a:pPr lvl="1"/>
            <a:endParaRPr lang="en-US" sz="1800" dirty="0"/>
          </a:p>
          <a:p>
            <a:pPr marL="742950" lvl="1" indent="-285750">
              <a:buFont typeface="Arial" panose="020B0604020202020204" pitchFamily="34" charset="0"/>
              <a:buChar char="•"/>
            </a:pPr>
            <a:r>
              <a:rPr lang="en-US" sz="1800" dirty="0"/>
              <a:t>Also, create a folder named “_Scripts” in order to store all</a:t>
            </a:r>
          </a:p>
          <a:p>
            <a:pPr lvl="1"/>
            <a:r>
              <a:rPr lang="en-US" sz="1800" dirty="0"/>
              <a:t>scripts which you are creating during your game development</a:t>
            </a:r>
          </a:p>
          <a:p>
            <a:pPr marL="742950" lvl="1" indent="-285750">
              <a:buFont typeface="Arial" panose="020B0604020202020204" pitchFamily="34" charset="0"/>
              <a:buChar char="•"/>
            </a:pPr>
            <a:endParaRPr lang="en-US" sz="1800" dirty="0"/>
          </a:p>
          <a:p>
            <a:pPr lvl="1"/>
            <a:endParaRPr lang="en-US" sz="2000" b="1" dirty="0"/>
          </a:p>
          <a:p>
            <a:pPr marL="742950" lvl="1" indent="-285750">
              <a:buFont typeface="Arial" panose="020B0604020202020204" pitchFamily="34" charset="0"/>
              <a:buChar char="•"/>
            </a:pPr>
            <a:endParaRPr lang="en-US" sz="1800" dirty="0"/>
          </a:p>
        </p:txBody>
      </p:sp>
      <p:pic>
        <p:nvPicPr>
          <p:cNvPr id="3" name="Picture 2" descr="A screenshot of a computer&#10;&#10;Description automatically generated">
            <a:extLst>
              <a:ext uri="{FF2B5EF4-FFF2-40B4-BE49-F238E27FC236}">
                <a16:creationId xmlns:a16="http://schemas.microsoft.com/office/drawing/2014/main" id="{DF4C14E6-487A-7AEE-056E-5362655A5132}"/>
              </a:ext>
            </a:extLst>
          </p:cNvPr>
          <p:cNvPicPr>
            <a:picLocks noChangeAspect="1"/>
          </p:cNvPicPr>
          <p:nvPr/>
        </p:nvPicPr>
        <p:blipFill>
          <a:blip r:embed="rId3"/>
          <a:stretch>
            <a:fillRect/>
          </a:stretch>
        </p:blipFill>
        <p:spPr>
          <a:xfrm>
            <a:off x="6981968" y="2585863"/>
            <a:ext cx="3202564" cy="1609937"/>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9EC65DB6-9A38-71D2-8F49-1029DB42888E}"/>
              </a:ext>
            </a:extLst>
          </p:cNvPr>
          <p:cNvPicPr>
            <a:picLocks noChangeAspect="1"/>
          </p:cNvPicPr>
          <p:nvPr/>
        </p:nvPicPr>
        <p:blipFill>
          <a:blip r:embed="rId4"/>
          <a:stretch>
            <a:fillRect/>
          </a:stretch>
        </p:blipFill>
        <p:spPr>
          <a:xfrm>
            <a:off x="422830" y="4769563"/>
            <a:ext cx="4152900" cy="1917700"/>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0C2CA1AA-44BB-A1FB-6C10-E74AF77FF78B}"/>
              </a:ext>
            </a:extLst>
          </p:cNvPr>
          <p:cNvPicPr>
            <a:picLocks noChangeAspect="1"/>
          </p:cNvPicPr>
          <p:nvPr/>
        </p:nvPicPr>
        <p:blipFill>
          <a:blip r:embed="rId5"/>
          <a:stretch>
            <a:fillRect/>
          </a:stretch>
        </p:blipFill>
        <p:spPr>
          <a:xfrm>
            <a:off x="4995958" y="4769563"/>
            <a:ext cx="4200676" cy="1917700"/>
          </a:xfrm>
          <a:prstGeom prst="rect">
            <a:avLst/>
          </a:prstGeom>
        </p:spPr>
      </p:pic>
    </p:spTree>
    <p:extLst>
      <p:ext uri="{BB962C8B-B14F-4D97-AF65-F5344CB8AC3E}">
        <p14:creationId xmlns:p14="http://schemas.microsoft.com/office/powerpoint/2010/main" val="27205848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 calcmode="lin" valueType="num">
                                      <p:cBhvr additive="base">
                                        <p:cTn id="1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 calcmode="lin" valueType="num">
                                      <p:cBhvr additive="base">
                                        <p:cTn id="24"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 calcmode="lin" valueType="num">
                                      <p:cBhvr additive="base">
                                        <p:cTn id="2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9">
                                            <p:txEl>
                                              <p:pRg st="8" end="8"/>
                                            </p:txEl>
                                          </p:spTgt>
                                        </p:tgtEl>
                                        <p:attrNameLst>
                                          <p:attrName>style.visibility</p:attrName>
                                        </p:attrNameLst>
                                      </p:cBhvr>
                                      <p:to>
                                        <p:strVal val="visible"/>
                                      </p:to>
                                    </p:set>
                                    <p:anim calcmode="lin" valueType="num">
                                      <p:cBhvr additive="base">
                                        <p:cTn id="34"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 presetClass="entr" presetSubtype="4" fill="hold" nodeType="afterEffect">
                                  <p:stCondLst>
                                    <p:cond delay="0"/>
                                  </p:stCondLst>
                                  <p:childTnLst>
                                    <p:set>
                                      <p:cBhvr>
                                        <p:cTn id="45" dur="1" fill="hold">
                                          <p:stCondLst>
                                            <p:cond delay="0"/>
                                          </p:stCondLst>
                                        </p:cTn>
                                        <p:tgtEl>
                                          <p:spTgt spid="9">
                                            <p:txEl>
                                              <p:pRg st="10" end="10"/>
                                            </p:txEl>
                                          </p:spTgt>
                                        </p:tgtEl>
                                        <p:attrNameLst>
                                          <p:attrName>style.visibility</p:attrName>
                                        </p:attrNameLst>
                                      </p:cBhvr>
                                      <p:to>
                                        <p:strVal val="visible"/>
                                      </p:to>
                                    </p:set>
                                    <p:anim calcmode="lin" valueType="num">
                                      <p:cBhvr additive="base">
                                        <p:cTn id="46"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1500"/>
                            </p:stCondLst>
                            <p:childTnLst>
                              <p:par>
                                <p:cTn id="49" presetID="2" presetClass="entr" presetSubtype="4" fill="hold" nodeType="after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anim calcmode="lin" valueType="num">
                                      <p:cBhvr additive="base">
                                        <p:cTn id="51"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507202" y="160872"/>
            <a:ext cx="9142400" cy="1272001"/>
          </a:xfrm>
        </p:spPr>
        <p:txBody>
          <a:bodyPr vert="horz" wrap="square" lIns="38100" tIns="36283" rIns="38100" bIns="38100" numCol="1" anchor="ctr" anchorCtr="0" compatLnSpc="1">
            <a:prstTxWarp prst="textNoShape">
              <a:avLst/>
            </a:prstTxWarp>
            <a:normAutofit/>
          </a:bodyPr>
          <a:lstStyle/>
          <a:p>
            <a:pPr eaLnBrk="1">
              <a:tabLst>
                <a:tab pos="0" algn="l"/>
                <a:tab pos="460812" algn="l"/>
                <a:tab pos="921624" algn="l"/>
                <a:tab pos="1382436" algn="l"/>
                <a:tab pos="1843248" algn="l"/>
                <a:tab pos="2304059" algn="l"/>
                <a:tab pos="2764871" algn="l"/>
                <a:tab pos="3225683" algn="l"/>
                <a:tab pos="3686495" algn="l"/>
                <a:tab pos="4147307" algn="l"/>
                <a:tab pos="4608119" algn="l"/>
                <a:tab pos="5068931" algn="l"/>
                <a:tab pos="5529743" algn="l"/>
                <a:tab pos="5990554" algn="l"/>
                <a:tab pos="6451366" algn="l"/>
                <a:tab pos="6912178" algn="l"/>
                <a:tab pos="7372990" algn="l"/>
                <a:tab pos="7833802" algn="l"/>
                <a:tab pos="8294614" algn="l"/>
                <a:tab pos="8755426" algn="l"/>
                <a:tab pos="9216238" algn="l"/>
              </a:tabLst>
            </a:pPr>
            <a:r>
              <a:rPr lang="en-US" altLang="en-US" dirty="0"/>
              <a:t>Basics</a:t>
            </a:r>
          </a:p>
        </p:txBody>
      </p:sp>
      <p:sp>
        <p:nvSpPr>
          <p:cNvPr id="7170" name="Rectangle 2"/>
          <p:cNvSpPr>
            <a:spLocks noGrp="1" noChangeArrowheads="1"/>
          </p:cNvSpPr>
          <p:nvPr>
            <p:ph type="body" idx="1"/>
          </p:nvPr>
        </p:nvSpPr>
        <p:spPr>
          <a:xfrm>
            <a:off x="507202" y="2182801"/>
            <a:ext cx="9142400" cy="4312001"/>
          </a:xfrm>
        </p:spPr>
        <p:txBody>
          <a:bodyPr/>
          <a:lstStyle/>
          <a:p>
            <a:pPr marL="2611267" lvl="2" indent="-502413" eaLnBrk="1">
              <a:buClrTx/>
              <a:buSzPct val="4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dirty="0">
              <a:solidFill>
                <a:srgbClr val="FFFFFF"/>
              </a:solidFill>
            </a:endParaRPr>
          </a:p>
          <a:p>
            <a:pPr marL="1740845" lvl="1" indent="-611216" eaLnBrk="1">
              <a:buClrTx/>
              <a:buSzPct val="75000"/>
              <a:buNone/>
              <a:tabLst>
                <a:tab pos="432011" algn="l"/>
                <a:tab pos="545615" algn="l"/>
                <a:tab pos="1006426" algn="l"/>
                <a:tab pos="1467238" algn="l"/>
                <a:tab pos="1928050" algn="l"/>
                <a:tab pos="2388862" algn="l"/>
                <a:tab pos="2849674" algn="l"/>
                <a:tab pos="3310486" algn="l"/>
                <a:tab pos="3771298" algn="l"/>
                <a:tab pos="4232110" algn="l"/>
                <a:tab pos="4692921" algn="l"/>
                <a:tab pos="5153733" algn="l"/>
                <a:tab pos="5614545" algn="l"/>
                <a:tab pos="6075357" algn="l"/>
                <a:tab pos="6536169" algn="l"/>
                <a:tab pos="6996981" algn="l"/>
                <a:tab pos="7457793" algn="l"/>
                <a:tab pos="7918605" algn="l"/>
                <a:tab pos="8379417" algn="l"/>
                <a:tab pos="8840228" algn="l"/>
                <a:tab pos="9301040" algn="l"/>
              </a:tabLst>
              <a:defRPr/>
            </a:pPr>
            <a:endParaRPr lang="en-US" altLang="en-US" sz="1600" dirty="0">
              <a:solidFill>
                <a:srgbClr val="FFFFFF"/>
              </a:solidFill>
            </a:endParaRPr>
          </a:p>
        </p:txBody>
      </p:sp>
      <p:sp>
        <p:nvSpPr>
          <p:cNvPr id="9" name="TextBox 8"/>
          <p:cNvSpPr txBox="1"/>
          <p:nvPr/>
        </p:nvSpPr>
        <p:spPr>
          <a:xfrm>
            <a:off x="507202" y="676260"/>
            <a:ext cx="9142400" cy="3108543"/>
          </a:xfrm>
          <a:prstGeom prst="rect">
            <a:avLst/>
          </a:prstGeom>
          <a:noFill/>
        </p:spPr>
        <p:txBody>
          <a:bodyPr wrap="square" rtlCol="0">
            <a:spAutoFit/>
          </a:bodyPr>
          <a:lstStyle/>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b="1" dirty="0"/>
              <a:t>Getting to know the editor – Inspector</a:t>
            </a:r>
          </a:p>
          <a:p>
            <a:pPr lvl="1"/>
            <a:endParaRPr lang="en-US" sz="2000" b="1" dirty="0"/>
          </a:p>
          <a:p>
            <a:pPr marL="742950" lvl="1" indent="-285750">
              <a:buFont typeface="Arial" panose="020B0604020202020204" pitchFamily="34" charset="0"/>
              <a:buChar char="•"/>
            </a:pPr>
            <a:r>
              <a:rPr lang="en-US" sz="1600" dirty="0"/>
              <a:t>Inspector is a very useful tool offered by Unity from which you can manage all your Game Components, their states, attributes, textures and much more.</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For example, start by selecting your Main Camera from the Hierarchy tab, as shown in the image. All camera attributes will be displayed on the Inspector window. </a:t>
            </a:r>
            <a:endParaRPr lang="en-US" sz="1800" dirty="0"/>
          </a:p>
          <a:p>
            <a:pPr lvl="1"/>
            <a:endParaRPr lang="en-US" sz="2000" b="1" dirty="0"/>
          </a:p>
          <a:p>
            <a:pPr marL="742950" lvl="1" indent="-285750">
              <a:buFont typeface="Arial" panose="020B0604020202020204" pitchFamily="34" charset="0"/>
              <a:buChar char="•"/>
            </a:pPr>
            <a:endParaRPr lang="en-US" sz="1800" dirty="0"/>
          </a:p>
        </p:txBody>
      </p:sp>
      <p:pic>
        <p:nvPicPr>
          <p:cNvPr id="4" name="Picture 3" descr="A screenshot of a computer&#10;&#10;Description automatically generated">
            <a:extLst>
              <a:ext uri="{FF2B5EF4-FFF2-40B4-BE49-F238E27FC236}">
                <a16:creationId xmlns:a16="http://schemas.microsoft.com/office/drawing/2014/main" id="{74423B05-71CE-8842-12E6-7260F251AA88}"/>
              </a:ext>
            </a:extLst>
          </p:cNvPr>
          <p:cNvPicPr>
            <a:picLocks noChangeAspect="1"/>
          </p:cNvPicPr>
          <p:nvPr/>
        </p:nvPicPr>
        <p:blipFill>
          <a:blip r:embed="rId3"/>
          <a:stretch>
            <a:fillRect/>
          </a:stretch>
        </p:blipFill>
        <p:spPr>
          <a:xfrm>
            <a:off x="1047552" y="3190624"/>
            <a:ext cx="7772400" cy="3898357"/>
          </a:xfrm>
          <a:prstGeom prst="rect">
            <a:avLst/>
          </a:prstGeom>
        </p:spPr>
      </p:pic>
    </p:spTree>
    <p:extLst>
      <p:ext uri="{BB962C8B-B14F-4D97-AF65-F5344CB8AC3E}">
        <p14:creationId xmlns:p14="http://schemas.microsoft.com/office/powerpoint/2010/main" val="23654720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animEffect transition="in" filter="fade">
                                      <p:cBhvr>
                                        <p:cTn id="14" dur="1000"/>
                                        <p:tgtEl>
                                          <p:spTgt spid="9">
                                            <p:txEl>
                                              <p:pRg st="4" end="4"/>
                                            </p:txEl>
                                          </p:spTgt>
                                        </p:tgtEl>
                                      </p:cBhvr>
                                    </p:animEffect>
                                    <p:anim calcmode="lin" valueType="num">
                                      <p:cBhvr>
                                        <p:cTn id="1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Effect transition="in" filter="fade">
                                      <p:cBhvr>
                                        <p:cTn id="21" dur="1000"/>
                                        <p:tgtEl>
                                          <p:spTgt spid="9">
                                            <p:txEl>
                                              <p:pRg st="6" end="6"/>
                                            </p:txEl>
                                          </p:spTgt>
                                        </p:tgtEl>
                                      </p:cBhvr>
                                    </p:animEffect>
                                    <p:anim calcmode="lin" valueType="num">
                                      <p:cBhvr>
                                        <p:cTn id="2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amp; Subtitl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32303</TotalTime>
  <Pages>0</Pages>
  <Words>3166</Words>
  <Characters>0</Characters>
  <Application>Microsoft Office PowerPoint</Application>
  <PresentationFormat>Custom</PresentationFormat>
  <Lines>0</Lines>
  <Paragraphs>481</Paragraphs>
  <Slides>36</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Microsoft YaHei</vt:lpstr>
      <vt:lpstr>Arial</vt:lpstr>
      <vt:lpstr>Calibri</vt:lpstr>
      <vt:lpstr>Gill Sans Light</vt:lpstr>
      <vt:lpstr>Times</vt:lpstr>
      <vt:lpstr>Times New Roman</vt:lpstr>
      <vt:lpstr>Title &amp; Subtitle</vt:lpstr>
      <vt:lpstr>Title &amp; Bullets</vt:lpstr>
      <vt:lpstr>   Unity Tutorial </vt:lpstr>
      <vt:lpstr>Introduction</vt:lpstr>
      <vt:lpstr>Installation</vt:lpstr>
      <vt:lpstr>Basics</vt:lpstr>
      <vt:lpstr>Basics</vt:lpstr>
      <vt:lpstr>Basics</vt:lpstr>
      <vt:lpstr>Basics</vt:lpstr>
      <vt:lpstr>Basics</vt:lpstr>
      <vt:lpstr>Basics</vt:lpstr>
      <vt:lpstr>Basics</vt:lpstr>
      <vt:lpstr>Basics</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Developing a Simple Game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ORamaVR-Unity_Tutorial</dc:title>
  <dc:subject/>
  <dc:creator/>
  <cp:keywords/>
  <dc:description/>
  <cp:lastModifiedBy>paul zikas</cp:lastModifiedBy>
  <cp:revision>989</cp:revision>
  <cp:lastPrinted>2011-10-21T09:49:36Z</cp:lastPrinted>
  <dcterms:created xsi:type="dcterms:W3CDTF">2010-02-08T09:24:06Z</dcterms:created>
  <dcterms:modified xsi:type="dcterms:W3CDTF">2024-04-05T07:53:50Z</dcterms:modified>
</cp:coreProperties>
</file>